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1" r:id="rId3"/>
    <p:sldId id="372" r:id="rId4"/>
    <p:sldId id="270" r:id="rId5"/>
    <p:sldId id="257" r:id="rId6"/>
    <p:sldId id="263" r:id="rId7"/>
    <p:sldId id="266" r:id="rId8"/>
    <p:sldId id="265" r:id="rId9"/>
    <p:sldId id="264" r:id="rId10"/>
    <p:sldId id="258" r:id="rId11"/>
    <p:sldId id="267" r:id="rId12"/>
    <p:sldId id="261" r:id="rId13"/>
    <p:sldId id="262" r:id="rId14"/>
    <p:sldId id="268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4CF"/>
    <a:srgbClr val="7C7877"/>
    <a:srgbClr val="ABD0CE"/>
    <a:srgbClr val="F0E5DE"/>
    <a:srgbClr val="F8FAFF"/>
    <a:srgbClr val="343838"/>
    <a:srgbClr val="005F6B"/>
    <a:srgbClr val="008C9E"/>
    <a:srgbClr val="00DFFC"/>
    <a:srgbClr val="353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26" y="108"/>
      </p:cViewPr>
      <p:guideLst>
        <p:guide orient="horz" pos="33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495227" y="10383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1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4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18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문제인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92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2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6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A29511-E01A-4A48-BE93-1471C5AD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9589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9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1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2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97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3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6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13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7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67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4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designrankings.com/resources/lolcolor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yejin\OneDrive - kpu.ac.kr\EASYTASK\EASYTASK 브랜딩\KakaoTalk_20210324_155017313.png">
            <a:extLst>
              <a:ext uri="{FF2B5EF4-FFF2-40B4-BE49-F238E27FC236}">
                <a16:creationId xmlns:a16="http://schemas.microsoft.com/office/drawing/2014/main" id="{7087C434-57F3-462D-84BF-26E2FA6B5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81" r="52105" b="29747"/>
          <a:stretch/>
        </p:blipFill>
        <p:spPr bwMode="auto">
          <a:xfrm>
            <a:off x="7365019" y="1428855"/>
            <a:ext cx="3868595" cy="40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348F7AD-F3A9-409E-9461-BFDA2E76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8" y="477078"/>
            <a:ext cx="5912628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541265" y="2936056"/>
            <a:ext cx="5181355" cy="1333977"/>
            <a:chOff x="724145" y="2018270"/>
            <a:chExt cx="5181355" cy="1333977"/>
          </a:xfrm>
        </p:grpSpPr>
        <p:grpSp>
          <p:nvGrpSpPr>
            <p:cNvPr id="7" name="그룹 6"/>
            <p:cNvGrpSpPr/>
            <p:nvPr/>
          </p:nvGrpSpPr>
          <p:grpSpPr>
            <a:xfrm>
              <a:off x="724145" y="2018270"/>
              <a:ext cx="5181355" cy="1333977"/>
              <a:chOff x="1045636" y="2895017"/>
              <a:chExt cx="5181355" cy="1333977"/>
            </a:xfrm>
          </p:grpSpPr>
          <p:sp>
            <p:nvSpPr>
              <p:cNvPr id="8" name="오각형 7"/>
              <p:cNvSpPr/>
              <p:nvPr/>
            </p:nvSpPr>
            <p:spPr>
              <a:xfrm>
                <a:off x="1892302" y="3404605"/>
                <a:ext cx="4334689" cy="821266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평행 사변형 3"/>
              <p:cNvSpPr/>
              <p:nvPr/>
            </p:nvSpPr>
            <p:spPr>
              <a:xfrm>
                <a:off x="1827744" y="3045355"/>
                <a:ext cx="911225" cy="1183639"/>
              </a:xfrm>
              <a:custGeom>
                <a:avLst/>
                <a:gdLst>
                  <a:gd name="connsiteX0" fmla="*/ 0 w 1337733"/>
                  <a:gd name="connsiteY0" fmla="*/ 1100666 h 1100666"/>
                  <a:gd name="connsiteX1" fmla="*/ 275167 w 1337733"/>
                  <a:gd name="connsiteY1" fmla="*/ 0 h 1100666"/>
                  <a:gd name="connsiteX2" fmla="*/ 1337733 w 1337733"/>
                  <a:gd name="connsiteY2" fmla="*/ 0 h 1100666"/>
                  <a:gd name="connsiteX3" fmla="*/ 1062567 w 1337733"/>
                  <a:gd name="connsiteY3" fmla="*/ 1100666 h 1100666"/>
                  <a:gd name="connsiteX4" fmla="*/ 0 w 1337733"/>
                  <a:gd name="connsiteY4" fmla="*/ 1100666 h 1100666"/>
                  <a:gd name="connsiteX0" fmla="*/ 0 w 1253067"/>
                  <a:gd name="connsiteY0" fmla="*/ 1100666 h 1100666"/>
                  <a:gd name="connsiteX1" fmla="*/ 275167 w 1253067"/>
                  <a:gd name="connsiteY1" fmla="*/ 0 h 1100666"/>
                  <a:gd name="connsiteX2" fmla="*/ 1253067 w 1253067"/>
                  <a:gd name="connsiteY2" fmla="*/ 152400 h 1100666"/>
                  <a:gd name="connsiteX3" fmla="*/ 1062567 w 1253067"/>
                  <a:gd name="connsiteY3" fmla="*/ 1100666 h 1100666"/>
                  <a:gd name="connsiteX4" fmla="*/ 0 w 1253067"/>
                  <a:gd name="connsiteY4" fmla="*/ 1100666 h 1100666"/>
                  <a:gd name="connsiteX0" fmla="*/ 0 w 1253067"/>
                  <a:gd name="connsiteY0" fmla="*/ 948266 h 948266"/>
                  <a:gd name="connsiteX1" fmla="*/ 342901 w 1253067"/>
                  <a:gd name="connsiteY1" fmla="*/ 84666 h 948266"/>
                  <a:gd name="connsiteX2" fmla="*/ 1253067 w 1253067"/>
                  <a:gd name="connsiteY2" fmla="*/ 0 h 948266"/>
                  <a:gd name="connsiteX3" fmla="*/ 1062567 w 1253067"/>
                  <a:gd name="connsiteY3" fmla="*/ 948266 h 948266"/>
                  <a:gd name="connsiteX4" fmla="*/ 0 w 1253067"/>
                  <a:gd name="connsiteY4" fmla="*/ 948266 h 948266"/>
                  <a:gd name="connsiteX0" fmla="*/ 0 w 1282701"/>
                  <a:gd name="connsiteY0" fmla="*/ 948266 h 948266"/>
                  <a:gd name="connsiteX1" fmla="*/ 342901 w 1282701"/>
                  <a:gd name="connsiteY1" fmla="*/ 84666 h 948266"/>
                  <a:gd name="connsiteX2" fmla="*/ 1253067 w 1282701"/>
                  <a:gd name="connsiteY2" fmla="*/ 0 h 948266"/>
                  <a:gd name="connsiteX3" fmla="*/ 1282701 w 1282701"/>
                  <a:gd name="connsiteY3" fmla="*/ 745066 h 948266"/>
                  <a:gd name="connsiteX4" fmla="*/ 0 w 1282701"/>
                  <a:gd name="connsiteY4" fmla="*/ 948266 h 948266"/>
                  <a:gd name="connsiteX0" fmla="*/ 63499 w 939800"/>
                  <a:gd name="connsiteY0" fmla="*/ 1286933 h 1286933"/>
                  <a:gd name="connsiteX1" fmla="*/ 0 w 939800"/>
                  <a:gd name="connsiteY1" fmla="*/ 84666 h 1286933"/>
                  <a:gd name="connsiteX2" fmla="*/ 910166 w 939800"/>
                  <a:gd name="connsiteY2" fmla="*/ 0 h 1286933"/>
                  <a:gd name="connsiteX3" fmla="*/ 939800 w 939800"/>
                  <a:gd name="connsiteY3" fmla="*/ 745066 h 1286933"/>
                  <a:gd name="connsiteX4" fmla="*/ 63499 w 939800"/>
                  <a:gd name="connsiteY4" fmla="*/ 1286933 h 1286933"/>
                  <a:gd name="connsiteX0" fmla="*/ 63499 w 939800"/>
                  <a:gd name="connsiteY0" fmla="*/ 1134533 h 1134533"/>
                  <a:gd name="connsiteX1" fmla="*/ 0 w 939800"/>
                  <a:gd name="connsiteY1" fmla="*/ 84666 h 1134533"/>
                  <a:gd name="connsiteX2" fmla="*/ 910166 w 939800"/>
                  <a:gd name="connsiteY2" fmla="*/ 0 h 1134533"/>
                  <a:gd name="connsiteX3" fmla="*/ 939800 w 939800"/>
                  <a:gd name="connsiteY3" fmla="*/ 745066 h 1134533"/>
                  <a:gd name="connsiteX4" fmla="*/ 63499 w 939800"/>
                  <a:gd name="connsiteY4" fmla="*/ 1134533 h 1134533"/>
                  <a:gd name="connsiteX0" fmla="*/ 114299 w 939800"/>
                  <a:gd name="connsiteY0" fmla="*/ 1219199 h 1219199"/>
                  <a:gd name="connsiteX1" fmla="*/ 0 w 939800"/>
                  <a:gd name="connsiteY1" fmla="*/ 84666 h 1219199"/>
                  <a:gd name="connsiteX2" fmla="*/ 910166 w 939800"/>
                  <a:gd name="connsiteY2" fmla="*/ 0 h 1219199"/>
                  <a:gd name="connsiteX3" fmla="*/ 939800 w 939800"/>
                  <a:gd name="connsiteY3" fmla="*/ 745066 h 1219199"/>
                  <a:gd name="connsiteX4" fmla="*/ 114299 w 939800"/>
                  <a:gd name="connsiteY4" fmla="*/ 1219199 h 1219199"/>
                  <a:gd name="connsiteX0" fmla="*/ 114299 w 990600"/>
                  <a:gd name="connsiteY0" fmla="*/ 1219199 h 1219199"/>
                  <a:gd name="connsiteX1" fmla="*/ 0 w 990600"/>
                  <a:gd name="connsiteY1" fmla="*/ 84666 h 1219199"/>
                  <a:gd name="connsiteX2" fmla="*/ 910166 w 990600"/>
                  <a:gd name="connsiteY2" fmla="*/ 0 h 1219199"/>
                  <a:gd name="connsiteX3" fmla="*/ 990600 w 990600"/>
                  <a:gd name="connsiteY3" fmla="*/ 812799 h 1219199"/>
                  <a:gd name="connsiteX4" fmla="*/ 114299 w 990600"/>
                  <a:gd name="connsiteY4" fmla="*/ 1219199 h 1219199"/>
                  <a:gd name="connsiteX0" fmla="*/ 114299 w 990600"/>
                  <a:gd name="connsiteY0" fmla="*/ 1168399 h 1168399"/>
                  <a:gd name="connsiteX1" fmla="*/ 0 w 990600"/>
                  <a:gd name="connsiteY1" fmla="*/ 33866 h 1168399"/>
                  <a:gd name="connsiteX2" fmla="*/ 317499 w 990600"/>
                  <a:gd name="connsiteY2" fmla="*/ 0 h 1168399"/>
                  <a:gd name="connsiteX3" fmla="*/ 990600 w 990600"/>
                  <a:gd name="connsiteY3" fmla="*/ 761999 h 1168399"/>
                  <a:gd name="connsiteX4" fmla="*/ 114299 w 990600"/>
                  <a:gd name="connsiteY4" fmla="*/ 1168399 h 1168399"/>
                  <a:gd name="connsiteX0" fmla="*/ 114299 w 939800"/>
                  <a:gd name="connsiteY0" fmla="*/ 1168399 h 1168399"/>
                  <a:gd name="connsiteX1" fmla="*/ 0 w 939800"/>
                  <a:gd name="connsiteY1" fmla="*/ 33866 h 1168399"/>
                  <a:gd name="connsiteX2" fmla="*/ 317499 w 939800"/>
                  <a:gd name="connsiteY2" fmla="*/ 0 h 1168399"/>
                  <a:gd name="connsiteX3" fmla="*/ 939800 w 939800"/>
                  <a:gd name="connsiteY3" fmla="*/ 761999 h 1168399"/>
                  <a:gd name="connsiteX4" fmla="*/ 114299 w 939800"/>
                  <a:gd name="connsiteY4" fmla="*/ 1168399 h 1168399"/>
                  <a:gd name="connsiteX0" fmla="*/ 114299 w 911225"/>
                  <a:gd name="connsiteY0" fmla="*/ 1168399 h 1168399"/>
                  <a:gd name="connsiteX1" fmla="*/ 0 w 911225"/>
                  <a:gd name="connsiteY1" fmla="*/ 33866 h 1168399"/>
                  <a:gd name="connsiteX2" fmla="*/ 317499 w 911225"/>
                  <a:gd name="connsiteY2" fmla="*/ 0 h 1168399"/>
                  <a:gd name="connsiteX3" fmla="*/ 911225 w 911225"/>
                  <a:gd name="connsiteY3" fmla="*/ 776286 h 1168399"/>
                  <a:gd name="connsiteX4" fmla="*/ 114299 w 911225"/>
                  <a:gd name="connsiteY4" fmla="*/ 1168399 h 1168399"/>
                  <a:gd name="connsiteX0" fmla="*/ 99784 w 911225"/>
                  <a:gd name="connsiteY0" fmla="*/ 1168399 h 1168399"/>
                  <a:gd name="connsiteX1" fmla="*/ 0 w 911225"/>
                  <a:gd name="connsiteY1" fmla="*/ 33866 h 1168399"/>
                  <a:gd name="connsiteX2" fmla="*/ 317499 w 911225"/>
                  <a:gd name="connsiteY2" fmla="*/ 0 h 1168399"/>
                  <a:gd name="connsiteX3" fmla="*/ 911225 w 911225"/>
                  <a:gd name="connsiteY3" fmla="*/ 776286 h 1168399"/>
                  <a:gd name="connsiteX4" fmla="*/ 99784 w 911225"/>
                  <a:gd name="connsiteY4" fmla="*/ 1168399 h 1168399"/>
                  <a:gd name="connsiteX0" fmla="*/ 69304 w 911225"/>
                  <a:gd name="connsiteY0" fmla="*/ 1183639 h 1183639"/>
                  <a:gd name="connsiteX1" fmla="*/ 0 w 911225"/>
                  <a:gd name="connsiteY1" fmla="*/ 33866 h 1183639"/>
                  <a:gd name="connsiteX2" fmla="*/ 317499 w 911225"/>
                  <a:gd name="connsiteY2" fmla="*/ 0 h 1183639"/>
                  <a:gd name="connsiteX3" fmla="*/ 911225 w 911225"/>
                  <a:gd name="connsiteY3" fmla="*/ 776286 h 1183639"/>
                  <a:gd name="connsiteX4" fmla="*/ 69304 w 911225"/>
                  <a:gd name="connsiteY4" fmla="*/ 1183639 h 11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225" h="1183639">
                    <a:moveTo>
                      <a:pt x="69304" y="1183639"/>
                    </a:moveTo>
                    <a:lnTo>
                      <a:pt x="0" y="33866"/>
                    </a:lnTo>
                    <a:lnTo>
                      <a:pt x="317499" y="0"/>
                    </a:lnTo>
                    <a:lnTo>
                      <a:pt x="911225" y="776286"/>
                    </a:lnTo>
                    <a:lnTo>
                      <a:pt x="69304" y="11836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>
                <a:off x="1045636" y="2895017"/>
                <a:ext cx="1693333" cy="920221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35000">
                    <a:srgbClr val="D3D3D3"/>
                  </a:gs>
                  <a:gs pos="0">
                    <a:schemeClr val="accent6">
                      <a:lumMod val="5000"/>
                      <a:lumOff val="95000"/>
                    </a:schemeClr>
                  </a:gs>
                  <a:gs pos="85000">
                    <a:srgbClr val="AFAFAF"/>
                  </a:gs>
                  <a:gs pos="7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3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STEP 01</a:t>
                </a:r>
                <a:endParaRPr lang="ko-KR" alt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417478" y="2676881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/>
                <a:t>실시간 서포터의 도움을 받아</a:t>
              </a:r>
              <a:endParaRPr lang="en-US" altLang="ko-KR" sz="1400" dirty="0"/>
            </a:p>
            <a:p>
              <a:r>
                <a:rPr lang="ko-KR" altLang="en-US" sz="1400" dirty="0"/>
                <a:t>업무의 효율을 높이세요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690" y="2585761"/>
              <a:ext cx="705460" cy="705460"/>
            </a:xfrm>
            <a:prstGeom prst="rect">
              <a:avLst/>
            </a:prstGeom>
          </p:spPr>
        </p:pic>
      </p:grpSp>
      <p:grpSp>
        <p:nvGrpSpPr>
          <p:cNvPr id="35" name="그룹 34"/>
          <p:cNvGrpSpPr/>
          <p:nvPr/>
        </p:nvGrpSpPr>
        <p:grpSpPr>
          <a:xfrm>
            <a:off x="7468614" y="3136850"/>
            <a:ext cx="3590925" cy="2820164"/>
            <a:chOff x="7321549" y="2168608"/>
            <a:chExt cx="3590925" cy="2820164"/>
          </a:xfrm>
        </p:grpSpPr>
        <p:grpSp>
          <p:nvGrpSpPr>
            <p:cNvPr id="3" name="그룹 2"/>
            <p:cNvGrpSpPr/>
            <p:nvPr/>
          </p:nvGrpSpPr>
          <p:grpSpPr>
            <a:xfrm>
              <a:off x="7321549" y="2168608"/>
              <a:ext cx="3590925" cy="2820164"/>
              <a:chOff x="7562849" y="2521508"/>
              <a:chExt cx="3590925" cy="2820164"/>
            </a:xfrm>
          </p:grpSpPr>
          <p:sp>
            <p:nvSpPr>
              <p:cNvPr id="21" name="사다리꼴 20"/>
              <p:cNvSpPr/>
              <p:nvPr/>
            </p:nvSpPr>
            <p:spPr>
              <a:xfrm>
                <a:off x="8003116" y="3948114"/>
                <a:ext cx="2709334" cy="709612"/>
              </a:xfrm>
              <a:prstGeom prst="trapezoid">
                <a:avLst>
                  <a:gd name="adj" fmla="val 6293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/>
              <p:cNvSpPr/>
              <p:nvPr/>
            </p:nvSpPr>
            <p:spPr>
              <a:xfrm>
                <a:off x="8896350" y="2521508"/>
                <a:ext cx="914399" cy="716992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사다리꼴 22"/>
              <p:cNvSpPr/>
              <p:nvPr/>
            </p:nvSpPr>
            <p:spPr>
              <a:xfrm>
                <a:off x="8445500" y="3238501"/>
                <a:ext cx="1816100" cy="709612"/>
              </a:xfrm>
              <a:prstGeom prst="trapezoid">
                <a:avLst>
                  <a:gd name="adj" fmla="val 6343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사다리꼴 25"/>
              <p:cNvSpPr/>
              <p:nvPr/>
            </p:nvSpPr>
            <p:spPr>
              <a:xfrm>
                <a:off x="7562849" y="4657726"/>
                <a:ext cx="3590925" cy="683946"/>
              </a:xfrm>
              <a:prstGeom prst="trapezoid">
                <a:avLst>
                  <a:gd name="adj" fmla="val 64331"/>
                </a:avLst>
              </a:prstGeom>
              <a:solidFill>
                <a:schemeClr val="accent1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809921" y="2524393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TITLE</a:t>
              </a:r>
              <a:endParaRPr lang="ko-KR" alt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09921" y="3796131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TITLE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09921" y="308651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TITLE</a:t>
              </a:r>
              <a:endParaRPr lang="ko-KR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09921" y="44920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TITLE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41265" y="4626160"/>
            <a:ext cx="5181355" cy="1333977"/>
            <a:chOff x="724145" y="3708374"/>
            <a:chExt cx="5181355" cy="1333977"/>
          </a:xfrm>
        </p:grpSpPr>
        <p:grpSp>
          <p:nvGrpSpPr>
            <p:cNvPr id="17" name="그룹 16"/>
            <p:cNvGrpSpPr/>
            <p:nvPr/>
          </p:nvGrpSpPr>
          <p:grpSpPr>
            <a:xfrm>
              <a:off x="724145" y="3708374"/>
              <a:ext cx="5181355" cy="1333977"/>
              <a:chOff x="1045636" y="2895017"/>
              <a:chExt cx="5181355" cy="1333977"/>
            </a:xfrm>
          </p:grpSpPr>
          <p:sp>
            <p:nvSpPr>
              <p:cNvPr id="18" name="오각형 17"/>
              <p:cNvSpPr/>
              <p:nvPr/>
            </p:nvSpPr>
            <p:spPr>
              <a:xfrm>
                <a:off x="1892302" y="3404605"/>
                <a:ext cx="4334689" cy="821266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평행 사변형 3"/>
              <p:cNvSpPr/>
              <p:nvPr/>
            </p:nvSpPr>
            <p:spPr>
              <a:xfrm>
                <a:off x="1827744" y="3045355"/>
                <a:ext cx="911225" cy="1183639"/>
              </a:xfrm>
              <a:custGeom>
                <a:avLst/>
                <a:gdLst>
                  <a:gd name="connsiteX0" fmla="*/ 0 w 1337733"/>
                  <a:gd name="connsiteY0" fmla="*/ 1100666 h 1100666"/>
                  <a:gd name="connsiteX1" fmla="*/ 275167 w 1337733"/>
                  <a:gd name="connsiteY1" fmla="*/ 0 h 1100666"/>
                  <a:gd name="connsiteX2" fmla="*/ 1337733 w 1337733"/>
                  <a:gd name="connsiteY2" fmla="*/ 0 h 1100666"/>
                  <a:gd name="connsiteX3" fmla="*/ 1062567 w 1337733"/>
                  <a:gd name="connsiteY3" fmla="*/ 1100666 h 1100666"/>
                  <a:gd name="connsiteX4" fmla="*/ 0 w 1337733"/>
                  <a:gd name="connsiteY4" fmla="*/ 1100666 h 1100666"/>
                  <a:gd name="connsiteX0" fmla="*/ 0 w 1253067"/>
                  <a:gd name="connsiteY0" fmla="*/ 1100666 h 1100666"/>
                  <a:gd name="connsiteX1" fmla="*/ 275167 w 1253067"/>
                  <a:gd name="connsiteY1" fmla="*/ 0 h 1100666"/>
                  <a:gd name="connsiteX2" fmla="*/ 1253067 w 1253067"/>
                  <a:gd name="connsiteY2" fmla="*/ 152400 h 1100666"/>
                  <a:gd name="connsiteX3" fmla="*/ 1062567 w 1253067"/>
                  <a:gd name="connsiteY3" fmla="*/ 1100666 h 1100666"/>
                  <a:gd name="connsiteX4" fmla="*/ 0 w 1253067"/>
                  <a:gd name="connsiteY4" fmla="*/ 1100666 h 1100666"/>
                  <a:gd name="connsiteX0" fmla="*/ 0 w 1253067"/>
                  <a:gd name="connsiteY0" fmla="*/ 948266 h 948266"/>
                  <a:gd name="connsiteX1" fmla="*/ 342901 w 1253067"/>
                  <a:gd name="connsiteY1" fmla="*/ 84666 h 948266"/>
                  <a:gd name="connsiteX2" fmla="*/ 1253067 w 1253067"/>
                  <a:gd name="connsiteY2" fmla="*/ 0 h 948266"/>
                  <a:gd name="connsiteX3" fmla="*/ 1062567 w 1253067"/>
                  <a:gd name="connsiteY3" fmla="*/ 948266 h 948266"/>
                  <a:gd name="connsiteX4" fmla="*/ 0 w 1253067"/>
                  <a:gd name="connsiteY4" fmla="*/ 948266 h 948266"/>
                  <a:gd name="connsiteX0" fmla="*/ 0 w 1282701"/>
                  <a:gd name="connsiteY0" fmla="*/ 948266 h 948266"/>
                  <a:gd name="connsiteX1" fmla="*/ 342901 w 1282701"/>
                  <a:gd name="connsiteY1" fmla="*/ 84666 h 948266"/>
                  <a:gd name="connsiteX2" fmla="*/ 1253067 w 1282701"/>
                  <a:gd name="connsiteY2" fmla="*/ 0 h 948266"/>
                  <a:gd name="connsiteX3" fmla="*/ 1282701 w 1282701"/>
                  <a:gd name="connsiteY3" fmla="*/ 745066 h 948266"/>
                  <a:gd name="connsiteX4" fmla="*/ 0 w 1282701"/>
                  <a:gd name="connsiteY4" fmla="*/ 948266 h 948266"/>
                  <a:gd name="connsiteX0" fmla="*/ 63499 w 939800"/>
                  <a:gd name="connsiteY0" fmla="*/ 1286933 h 1286933"/>
                  <a:gd name="connsiteX1" fmla="*/ 0 w 939800"/>
                  <a:gd name="connsiteY1" fmla="*/ 84666 h 1286933"/>
                  <a:gd name="connsiteX2" fmla="*/ 910166 w 939800"/>
                  <a:gd name="connsiteY2" fmla="*/ 0 h 1286933"/>
                  <a:gd name="connsiteX3" fmla="*/ 939800 w 939800"/>
                  <a:gd name="connsiteY3" fmla="*/ 745066 h 1286933"/>
                  <a:gd name="connsiteX4" fmla="*/ 63499 w 939800"/>
                  <a:gd name="connsiteY4" fmla="*/ 1286933 h 1286933"/>
                  <a:gd name="connsiteX0" fmla="*/ 63499 w 939800"/>
                  <a:gd name="connsiteY0" fmla="*/ 1134533 h 1134533"/>
                  <a:gd name="connsiteX1" fmla="*/ 0 w 939800"/>
                  <a:gd name="connsiteY1" fmla="*/ 84666 h 1134533"/>
                  <a:gd name="connsiteX2" fmla="*/ 910166 w 939800"/>
                  <a:gd name="connsiteY2" fmla="*/ 0 h 1134533"/>
                  <a:gd name="connsiteX3" fmla="*/ 939800 w 939800"/>
                  <a:gd name="connsiteY3" fmla="*/ 745066 h 1134533"/>
                  <a:gd name="connsiteX4" fmla="*/ 63499 w 939800"/>
                  <a:gd name="connsiteY4" fmla="*/ 1134533 h 1134533"/>
                  <a:gd name="connsiteX0" fmla="*/ 114299 w 939800"/>
                  <a:gd name="connsiteY0" fmla="*/ 1219199 h 1219199"/>
                  <a:gd name="connsiteX1" fmla="*/ 0 w 939800"/>
                  <a:gd name="connsiteY1" fmla="*/ 84666 h 1219199"/>
                  <a:gd name="connsiteX2" fmla="*/ 910166 w 939800"/>
                  <a:gd name="connsiteY2" fmla="*/ 0 h 1219199"/>
                  <a:gd name="connsiteX3" fmla="*/ 939800 w 939800"/>
                  <a:gd name="connsiteY3" fmla="*/ 745066 h 1219199"/>
                  <a:gd name="connsiteX4" fmla="*/ 114299 w 939800"/>
                  <a:gd name="connsiteY4" fmla="*/ 1219199 h 1219199"/>
                  <a:gd name="connsiteX0" fmla="*/ 114299 w 990600"/>
                  <a:gd name="connsiteY0" fmla="*/ 1219199 h 1219199"/>
                  <a:gd name="connsiteX1" fmla="*/ 0 w 990600"/>
                  <a:gd name="connsiteY1" fmla="*/ 84666 h 1219199"/>
                  <a:gd name="connsiteX2" fmla="*/ 910166 w 990600"/>
                  <a:gd name="connsiteY2" fmla="*/ 0 h 1219199"/>
                  <a:gd name="connsiteX3" fmla="*/ 990600 w 990600"/>
                  <a:gd name="connsiteY3" fmla="*/ 812799 h 1219199"/>
                  <a:gd name="connsiteX4" fmla="*/ 114299 w 990600"/>
                  <a:gd name="connsiteY4" fmla="*/ 1219199 h 1219199"/>
                  <a:gd name="connsiteX0" fmla="*/ 114299 w 990600"/>
                  <a:gd name="connsiteY0" fmla="*/ 1168399 h 1168399"/>
                  <a:gd name="connsiteX1" fmla="*/ 0 w 990600"/>
                  <a:gd name="connsiteY1" fmla="*/ 33866 h 1168399"/>
                  <a:gd name="connsiteX2" fmla="*/ 317499 w 990600"/>
                  <a:gd name="connsiteY2" fmla="*/ 0 h 1168399"/>
                  <a:gd name="connsiteX3" fmla="*/ 990600 w 990600"/>
                  <a:gd name="connsiteY3" fmla="*/ 761999 h 1168399"/>
                  <a:gd name="connsiteX4" fmla="*/ 114299 w 990600"/>
                  <a:gd name="connsiteY4" fmla="*/ 1168399 h 1168399"/>
                  <a:gd name="connsiteX0" fmla="*/ 114299 w 939800"/>
                  <a:gd name="connsiteY0" fmla="*/ 1168399 h 1168399"/>
                  <a:gd name="connsiteX1" fmla="*/ 0 w 939800"/>
                  <a:gd name="connsiteY1" fmla="*/ 33866 h 1168399"/>
                  <a:gd name="connsiteX2" fmla="*/ 317499 w 939800"/>
                  <a:gd name="connsiteY2" fmla="*/ 0 h 1168399"/>
                  <a:gd name="connsiteX3" fmla="*/ 939800 w 939800"/>
                  <a:gd name="connsiteY3" fmla="*/ 761999 h 1168399"/>
                  <a:gd name="connsiteX4" fmla="*/ 114299 w 939800"/>
                  <a:gd name="connsiteY4" fmla="*/ 1168399 h 1168399"/>
                  <a:gd name="connsiteX0" fmla="*/ 114299 w 911225"/>
                  <a:gd name="connsiteY0" fmla="*/ 1168399 h 1168399"/>
                  <a:gd name="connsiteX1" fmla="*/ 0 w 911225"/>
                  <a:gd name="connsiteY1" fmla="*/ 33866 h 1168399"/>
                  <a:gd name="connsiteX2" fmla="*/ 317499 w 911225"/>
                  <a:gd name="connsiteY2" fmla="*/ 0 h 1168399"/>
                  <a:gd name="connsiteX3" fmla="*/ 911225 w 911225"/>
                  <a:gd name="connsiteY3" fmla="*/ 776286 h 1168399"/>
                  <a:gd name="connsiteX4" fmla="*/ 114299 w 911225"/>
                  <a:gd name="connsiteY4" fmla="*/ 1168399 h 1168399"/>
                  <a:gd name="connsiteX0" fmla="*/ 99784 w 911225"/>
                  <a:gd name="connsiteY0" fmla="*/ 1168399 h 1168399"/>
                  <a:gd name="connsiteX1" fmla="*/ 0 w 911225"/>
                  <a:gd name="connsiteY1" fmla="*/ 33866 h 1168399"/>
                  <a:gd name="connsiteX2" fmla="*/ 317499 w 911225"/>
                  <a:gd name="connsiteY2" fmla="*/ 0 h 1168399"/>
                  <a:gd name="connsiteX3" fmla="*/ 911225 w 911225"/>
                  <a:gd name="connsiteY3" fmla="*/ 776286 h 1168399"/>
                  <a:gd name="connsiteX4" fmla="*/ 99784 w 911225"/>
                  <a:gd name="connsiteY4" fmla="*/ 1168399 h 1168399"/>
                  <a:gd name="connsiteX0" fmla="*/ 69304 w 911225"/>
                  <a:gd name="connsiteY0" fmla="*/ 1183639 h 1183639"/>
                  <a:gd name="connsiteX1" fmla="*/ 0 w 911225"/>
                  <a:gd name="connsiteY1" fmla="*/ 33866 h 1183639"/>
                  <a:gd name="connsiteX2" fmla="*/ 317499 w 911225"/>
                  <a:gd name="connsiteY2" fmla="*/ 0 h 1183639"/>
                  <a:gd name="connsiteX3" fmla="*/ 911225 w 911225"/>
                  <a:gd name="connsiteY3" fmla="*/ 776286 h 1183639"/>
                  <a:gd name="connsiteX4" fmla="*/ 69304 w 911225"/>
                  <a:gd name="connsiteY4" fmla="*/ 1183639 h 11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225" h="1183639">
                    <a:moveTo>
                      <a:pt x="69304" y="1183639"/>
                    </a:moveTo>
                    <a:lnTo>
                      <a:pt x="0" y="33866"/>
                    </a:lnTo>
                    <a:lnTo>
                      <a:pt x="317499" y="0"/>
                    </a:lnTo>
                    <a:lnTo>
                      <a:pt x="911225" y="776286"/>
                    </a:lnTo>
                    <a:lnTo>
                      <a:pt x="69304" y="11836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>
                <a:off x="1045636" y="2895017"/>
                <a:ext cx="1693333" cy="920221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35000">
                    <a:srgbClr val="D3D3D3"/>
                  </a:gs>
                  <a:gs pos="0">
                    <a:schemeClr val="accent6">
                      <a:lumMod val="5000"/>
                      <a:lumOff val="95000"/>
                    </a:schemeClr>
                  </a:gs>
                  <a:gs pos="85000">
                    <a:srgbClr val="AFAFAF"/>
                  </a:gs>
                  <a:gs pos="7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3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>
                    <a:solidFill>
                      <a:schemeClr val="tx1"/>
                    </a:solidFill>
                  </a:rPr>
                  <a:t>STEP 02</a:t>
                </a:r>
                <a:endParaRPr lang="ko-KR" alt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417478" y="4366985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/>
                <a:t>실시간 서포터의 도움을 받아</a:t>
              </a:r>
              <a:endParaRPr lang="en-US" altLang="ko-KR" sz="1400" dirty="0"/>
            </a:p>
            <a:p>
              <a:r>
                <a:rPr lang="ko-KR" altLang="en-US" sz="1400" dirty="0"/>
                <a:t>업무의 효율을 높이세요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690" y="4275865"/>
              <a:ext cx="705460" cy="70546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72350" y="2277602"/>
            <a:ext cx="63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3-2-1. </a:t>
            </a:r>
            <a:r>
              <a:rPr lang="ko-KR" altLang="en-US" b="1" dirty="0"/>
              <a:t>내수시장 확보 방안</a:t>
            </a:r>
            <a:endParaRPr lang="ko-KR" alt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468614" y="2277602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3-2-2. </a:t>
            </a:r>
            <a:r>
              <a:rPr lang="ko-KR" altLang="en-US" b="1" dirty="0"/>
              <a:t>해외시장 진출방안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3. </a:t>
            </a:r>
            <a:r>
              <a:rPr lang="ko-KR" altLang="en-US" sz="3600" dirty="0"/>
              <a:t>성장전략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3-2. </a:t>
            </a:r>
            <a:r>
              <a:rPr lang="ko-KR" altLang="en-US" dirty="0"/>
              <a:t>시장진입 및 성과창출 전략</a:t>
            </a:r>
          </a:p>
        </p:txBody>
      </p:sp>
    </p:spTree>
    <p:extLst>
      <p:ext uri="{BB962C8B-B14F-4D97-AF65-F5344CB8AC3E}">
        <p14:creationId xmlns:p14="http://schemas.microsoft.com/office/powerpoint/2010/main" val="104918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09600" y="3429000"/>
            <a:ext cx="10972800" cy="26812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4. </a:t>
            </a:r>
            <a:r>
              <a:rPr lang="ko-KR" altLang="en-US" sz="3600" dirty="0"/>
              <a:t>팀 구성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4-1. </a:t>
            </a:r>
            <a:r>
              <a:rPr lang="ko-KR" altLang="en-US" dirty="0"/>
              <a:t>대표자 및 팀원의 </a:t>
            </a:r>
            <a:r>
              <a:rPr lang="ko-KR" altLang="en-US" dirty="0" err="1"/>
              <a:t>보유역량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8338" y="4663657"/>
            <a:ext cx="1919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400" b="0" dirty="0"/>
              <a:t>업무가 있으시면</a:t>
            </a:r>
            <a:endParaRPr lang="en-US" altLang="ko-KR" sz="1400" b="0" dirty="0"/>
          </a:p>
          <a:p>
            <a:r>
              <a:rPr lang="ko-KR" altLang="en-US" sz="1400" dirty="0"/>
              <a:t>원하는 시간과 날짜에</a:t>
            </a:r>
            <a:r>
              <a:rPr lang="en-US" altLang="ko-KR" sz="1400" dirty="0"/>
              <a:t> </a:t>
            </a:r>
            <a:r>
              <a:rPr lang="ko-KR" altLang="en-US" sz="1400" b="0" dirty="0" err="1"/>
              <a:t>비대면</a:t>
            </a:r>
            <a:r>
              <a:rPr lang="ko-KR" altLang="en-US" sz="1400" b="0" dirty="0"/>
              <a:t> 업무가 가능합니다</a:t>
            </a:r>
            <a:r>
              <a:rPr lang="en-US" altLang="ko-KR" sz="1400" b="0" dirty="0"/>
              <a:t>.</a:t>
            </a:r>
          </a:p>
          <a:p>
            <a:endParaRPr lang="en-US" altLang="ko-K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35816" y="4663657"/>
            <a:ext cx="1919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400" b="0" dirty="0"/>
              <a:t>업무가 있으시면</a:t>
            </a:r>
            <a:endParaRPr lang="en-US" altLang="ko-KR" sz="1400" b="0" dirty="0"/>
          </a:p>
          <a:p>
            <a:r>
              <a:rPr lang="ko-KR" altLang="en-US" sz="1400" dirty="0"/>
              <a:t>원하는 시간과 날짜에</a:t>
            </a:r>
            <a:r>
              <a:rPr lang="en-US" altLang="ko-KR" sz="1400" dirty="0"/>
              <a:t> </a:t>
            </a:r>
            <a:r>
              <a:rPr lang="ko-KR" altLang="en-US" sz="1400" b="0" dirty="0" err="1"/>
              <a:t>비대면</a:t>
            </a:r>
            <a:r>
              <a:rPr lang="ko-KR" altLang="en-US" sz="1400" b="0" dirty="0"/>
              <a:t> 업무가 가능합니다</a:t>
            </a:r>
            <a:r>
              <a:rPr lang="en-US" altLang="ko-KR" sz="1400" b="0" dirty="0"/>
              <a:t>.</a:t>
            </a:r>
          </a:p>
          <a:p>
            <a:endParaRPr lang="en-US" altLang="ko-K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3294" y="4663657"/>
            <a:ext cx="1919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400" b="0" dirty="0"/>
              <a:t>업무가 있으시면</a:t>
            </a:r>
            <a:endParaRPr lang="en-US" altLang="ko-KR" sz="1400" b="0" dirty="0"/>
          </a:p>
          <a:p>
            <a:r>
              <a:rPr lang="ko-KR" altLang="en-US" sz="1400" dirty="0"/>
              <a:t>원하는 시간과 날짜에</a:t>
            </a:r>
            <a:r>
              <a:rPr lang="en-US" altLang="ko-KR" sz="1400" dirty="0"/>
              <a:t> </a:t>
            </a:r>
            <a:r>
              <a:rPr lang="ko-KR" altLang="en-US" sz="1400" b="0" dirty="0" err="1"/>
              <a:t>비대면</a:t>
            </a:r>
            <a:r>
              <a:rPr lang="ko-KR" altLang="en-US" sz="1400" b="0" dirty="0"/>
              <a:t> 업무가 가능합니다</a:t>
            </a:r>
            <a:r>
              <a:rPr lang="en-US" altLang="ko-KR" sz="1400" b="0" dirty="0"/>
              <a:t>.</a:t>
            </a:r>
          </a:p>
          <a:p>
            <a:endParaRPr lang="en-US" altLang="ko-K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10772" y="4663657"/>
            <a:ext cx="1919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400" b="0" dirty="0"/>
              <a:t>업무가 있으시면</a:t>
            </a:r>
            <a:endParaRPr lang="en-US" altLang="ko-KR" sz="1400" b="0" dirty="0"/>
          </a:p>
          <a:p>
            <a:r>
              <a:rPr lang="ko-KR" altLang="en-US" sz="1400" dirty="0"/>
              <a:t>원하는 시간과 날짜에</a:t>
            </a:r>
            <a:r>
              <a:rPr lang="en-US" altLang="ko-KR" sz="1400" dirty="0"/>
              <a:t> </a:t>
            </a:r>
            <a:r>
              <a:rPr lang="ko-KR" altLang="en-US" sz="1400" b="0" dirty="0" err="1"/>
              <a:t>비대면</a:t>
            </a:r>
            <a:r>
              <a:rPr lang="ko-KR" altLang="en-US" sz="1400" b="0" dirty="0"/>
              <a:t> 업무가 가능합니다</a:t>
            </a:r>
            <a:r>
              <a:rPr lang="en-US" altLang="ko-KR" sz="1400" b="0" dirty="0"/>
              <a:t>.</a:t>
            </a:r>
          </a:p>
          <a:p>
            <a:endParaRPr lang="en-US" altLang="ko-KR" sz="16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90" y="3649807"/>
            <a:ext cx="1007390" cy="10073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35" y="3649807"/>
            <a:ext cx="1013850" cy="10138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3" y="3688180"/>
            <a:ext cx="957021" cy="9570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38" y="3684678"/>
            <a:ext cx="937647" cy="937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0312" y="2715837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대표자 현황 및 역량</a:t>
            </a:r>
          </a:p>
        </p:txBody>
      </p:sp>
    </p:spTree>
    <p:extLst>
      <p:ext uri="{BB962C8B-B14F-4D97-AF65-F5344CB8AC3E}">
        <p14:creationId xmlns:p14="http://schemas.microsoft.com/office/powerpoint/2010/main" val="354064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0" y="1954708"/>
            <a:ext cx="12192000" cy="4903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628760" y="2735876"/>
            <a:ext cx="2693117" cy="1645313"/>
            <a:chOff x="1213867" y="2046806"/>
            <a:chExt cx="3207745" cy="2083337"/>
          </a:xfrm>
        </p:grpSpPr>
        <p:grpSp>
          <p:nvGrpSpPr>
            <p:cNvPr id="10" name="그룹 9"/>
            <p:cNvGrpSpPr/>
            <p:nvPr/>
          </p:nvGrpSpPr>
          <p:grpSpPr>
            <a:xfrm>
              <a:off x="1213867" y="2046806"/>
              <a:ext cx="3207745" cy="1253301"/>
              <a:chOff x="1012389" y="1675879"/>
              <a:chExt cx="3637102" cy="1416589"/>
            </a:xfrm>
          </p:grpSpPr>
          <p:sp>
            <p:nvSpPr>
              <p:cNvPr id="13" name="대각선 방향의 모서리가 둥근 사각형 12"/>
              <p:cNvSpPr/>
              <p:nvPr/>
            </p:nvSpPr>
            <p:spPr>
              <a:xfrm>
                <a:off x="1429811" y="2217288"/>
                <a:ext cx="3219680" cy="8751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2"/>
                    </a:solidFill>
                  </a:rPr>
                  <a:t>EASYTASK</a:t>
                </a:r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1012389" y="1675879"/>
                <a:ext cx="1082819" cy="108281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3582" y="3483812"/>
              <a:ext cx="1816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/>
                <a:t>시간제온라인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MICRO-</a:t>
              </a:r>
              <a:r>
                <a:rPr lang="ko-KR" altLang="en-US" sz="1200" dirty="0"/>
                <a:t>사무서포터매칭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AI</a:t>
              </a:r>
              <a:r>
                <a:rPr lang="ko-KR" altLang="en-US" sz="1200" dirty="0"/>
                <a:t>플랫폼</a:t>
              </a:r>
              <a:endParaRPr lang="ko-KR" altLang="en-US" sz="1100" b="0" dirty="0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786" y="2080231"/>
              <a:ext cx="891153" cy="891153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6892378" y="4822933"/>
            <a:ext cx="2693117" cy="1645313"/>
            <a:chOff x="1213867" y="2046806"/>
            <a:chExt cx="3207745" cy="2083337"/>
          </a:xfrm>
        </p:grpSpPr>
        <p:grpSp>
          <p:nvGrpSpPr>
            <p:cNvPr id="16" name="그룹 15"/>
            <p:cNvGrpSpPr/>
            <p:nvPr/>
          </p:nvGrpSpPr>
          <p:grpSpPr>
            <a:xfrm>
              <a:off x="1213867" y="2046806"/>
              <a:ext cx="3207745" cy="1253301"/>
              <a:chOff x="1012389" y="1675879"/>
              <a:chExt cx="3637102" cy="1416589"/>
            </a:xfrm>
          </p:grpSpPr>
          <p:sp>
            <p:nvSpPr>
              <p:cNvPr id="19" name="대각선 방향의 모서리가 둥근 사각형 18"/>
              <p:cNvSpPr/>
              <p:nvPr/>
            </p:nvSpPr>
            <p:spPr>
              <a:xfrm>
                <a:off x="1429811" y="2217288"/>
                <a:ext cx="3219680" cy="8751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2"/>
                    </a:solidFill>
                  </a:rPr>
                  <a:t>EASYTASK</a:t>
                </a: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1012389" y="1675879"/>
                <a:ext cx="1082819" cy="108281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93582" y="3483812"/>
              <a:ext cx="1816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/>
                <a:t>시간제온라인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MICRO-</a:t>
              </a:r>
              <a:r>
                <a:rPr lang="ko-KR" altLang="en-US" sz="1200" dirty="0"/>
                <a:t>사무서포터매칭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AI</a:t>
              </a:r>
              <a:r>
                <a:rPr lang="ko-KR" altLang="en-US" sz="1200" dirty="0"/>
                <a:t>플랫폼</a:t>
              </a:r>
              <a:endParaRPr lang="ko-KR" altLang="en-US" sz="1100" b="0" dirty="0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786" y="2080231"/>
              <a:ext cx="891153" cy="89115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4. </a:t>
            </a:r>
            <a:r>
              <a:rPr lang="ko-KR" altLang="en-US" sz="3600" dirty="0" err="1"/>
              <a:t>팀구성</a:t>
            </a:r>
            <a:endParaRPr lang="ko-KR" alt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팀원 현황 및 역량</a:t>
            </a:r>
            <a:endParaRPr lang="en-US" altLang="ko-KR" dirty="0"/>
          </a:p>
        </p:txBody>
      </p:sp>
      <p:grpSp>
        <p:nvGrpSpPr>
          <p:cNvPr id="29" name="그룹 28"/>
          <p:cNvGrpSpPr/>
          <p:nvPr/>
        </p:nvGrpSpPr>
        <p:grpSpPr>
          <a:xfrm>
            <a:off x="865322" y="2709479"/>
            <a:ext cx="2693117" cy="1645313"/>
            <a:chOff x="1213867" y="2046806"/>
            <a:chExt cx="3207745" cy="2083337"/>
          </a:xfrm>
        </p:grpSpPr>
        <p:grpSp>
          <p:nvGrpSpPr>
            <p:cNvPr id="30" name="그룹 29"/>
            <p:cNvGrpSpPr/>
            <p:nvPr/>
          </p:nvGrpSpPr>
          <p:grpSpPr>
            <a:xfrm>
              <a:off x="1213867" y="2046806"/>
              <a:ext cx="3207745" cy="1253301"/>
              <a:chOff x="1012389" y="1675879"/>
              <a:chExt cx="3637102" cy="1416589"/>
            </a:xfrm>
          </p:grpSpPr>
          <p:sp>
            <p:nvSpPr>
              <p:cNvPr id="33" name="대각선 방향의 모서리가 둥근 사각형 32"/>
              <p:cNvSpPr/>
              <p:nvPr/>
            </p:nvSpPr>
            <p:spPr>
              <a:xfrm>
                <a:off x="1429811" y="2217288"/>
                <a:ext cx="3219680" cy="8751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2"/>
                    </a:solidFill>
                  </a:rPr>
                  <a:t>EASYTASK</a:t>
                </a: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1012389" y="1675879"/>
                <a:ext cx="1082819" cy="108281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093582" y="3483812"/>
              <a:ext cx="1816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/>
                <a:t>시간제온라인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MICRO-</a:t>
              </a:r>
              <a:r>
                <a:rPr lang="ko-KR" altLang="en-US" sz="1200" dirty="0"/>
                <a:t>사무서포터매칭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AI</a:t>
              </a:r>
              <a:r>
                <a:rPr lang="ko-KR" altLang="en-US" sz="1200" dirty="0"/>
                <a:t>플랫폼</a:t>
              </a:r>
              <a:endParaRPr lang="ko-KR" altLang="en-US" sz="1100" b="0" dirty="0"/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786" y="2080231"/>
              <a:ext cx="891153" cy="891153"/>
            </a:xfrm>
            <a:prstGeom prst="rect">
              <a:avLst/>
            </a:prstGeom>
          </p:spPr>
        </p:pic>
      </p:grpSp>
      <p:grpSp>
        <p:nvGrpSpPr>
          <p:cNvPr id="35" name="그룹 34"/>
          <p:cNvGrpSpPr/>
          <p:nvPr/>
        </p:nvGrpSpPr>
        <p:grpSpPr>
          <a:xfrm>
            <a:off x="2674223" y="4822933"/>
            <a:ext cx="2693117" cy="1645313"/>
            <a:chOff x="1213867" y="2046806"/>
            <a:chExt cx="3207745" cy="2083337"/>
          </a:xfrm>
        </p:grpSpPr>
        <p:grpSp>
          <p:nvGrpSpPr>
            <p:cNvPr id="36" name="그룹 35"/>
            <p:cNvGrpSpPr/>
            <p:nvPr/>
          </p:nvGrpSpPr>
          <p:grpSpPr>
            <a:xfrm>
              <a:off x="1213867" y="2046806"/>
              <a:ext cx="3207745" cy="1253301"/>
              <a:chOff x="1012389" y="1675879"/>
              <a:chExt cx="3637102" cy="1416589"/>
            </a:xfrm>
          </p:grpSpPr>
          <p:sp>
            <p:nvSpPr>
              <p:cNvPr id="39" name="대각선 방향의 모서리가 둥근 사각형 38"/>
              <p:cNvSpPr/>
              <p:nvPr/>
            </p:nvSpPr>
            <p:spPr>
              <a:xfrm>
                <a:off x="1429811" y="2217288"/>
                <a:ext cx="3219680" cy="8751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2"/>
                    </a:solidFill>
                  </a:rPr>
                  <a:t>EASYTASK</a:t>
                </a:r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1012389" y="1675879"/>
                <a:ext cx="1082819" cy="108281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093582" y="3483812"/>
              <a:ext cx="1816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/>
                <a:t>시간제온라인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MICRO-</a:t>
              </a:r>
              <a:r>
                <a:rPr lang="ko-KR" altLang="en-US" sz="1200" dirty="0"/>
                <a:t>사무서포터매칭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AI</a:t>
              </a:r>
              <a:r>
                <a:rPr lang="ko-KR" altLang="en-US" sz="1200" dirty="0"/>
                <a:t>플랫폼</a:t>
              </a:r>
              <a:endParaRPr lang="ko-KR" altLang="en-US" sz="1100" b="0" dirty="0"/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786" y="2080231"/>
              <a:ext cx="891153" cy="891153"/>
            </a:xfrm>
            <a:prstGeom prst="rect">
              <a:avLst/>
            </a:prstGeom>
          </p:spPr>
        </p:pic>
      </p:grpSp>
      <p:grpSp>
        <p:nvGrpSpPr>
          <p:cNvPr id="41" name="그룹 40"/>
          <p:cNvGrpSpPr/>
          <p:nvPr/>
        </p:nvGrpSpPr>
        <p:grpSpPr>
          <a:xfrm>
            <a:off x="8633561" y="2709479"/>
            <a:ext cx="2693117" cy="1645313"/>
            <a:chOff x="1213867" y="2046806"/>
            <a:chExt cx="3207745" cy="2083337"/>
          </a:xfrm>
        </p:grpSpPr>
        <p:grpSp>
          <p:nvGrpSpPr>
            <p:cNvPr id="42" name="그룹 41"/>
            <p:cNvGrpSpPr/>
            <p:nvPr/>
          </p:nvGrpSpPr>
          <p:grpSpPr>
            <a:xfrm>
              <a:off x="1213867" y="2046806"/>
              <a:ext cx="3207745" cy="1253301"/>
              <a:chOff x="1012389" y="1675879"/>
              <a:chExt cx="3637102" cy="1416589"/>
            </a:xfrm>
          </p:grpSpPr>
          <p:sp>
            <p:nvSpPr>
              <p:cNvPr id="45" name="대각선 방향의 모서리가 둥근 사각형 44"/>
              <p:cNvSpPr/>
              <p:nvPr/>
            </p:nvSpPr>
            <p:spPr>
              <a:xfrm>
                <a:off x="1429811" y="2217288"/>
                <a:ext cx="3219680" cy="8751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2"/>
                    </a:solidFill>
                  </a:rPr>
                  <a:t>EASYTASK</a:t>
                </a:r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012389" y="1675879"/>
                <a:ext cx="1082819" cy="108281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093582" y="3483812"/>
              <a:ext cx="1816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/>
                <a:t>시간제온라인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MICRO-</a:t>
              </a:r>
              <a:r>
                <a:rPr lang="ko-KR" altLang="en-US" sz="1200" dirty="0"/>
                <a:t>사무서포터매칭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AI</a:t>
              </a:r>
              <a:r>
                <a:rPr lang="ko-KR" altLang="en-US" sz="1200" dirty="0"/>
                <a:t>플랫폼</a:t>
              </a:r>
              <a:endParaRPr lang="ko-KR" altLang="en-US" sz="1100" b="0" dirty="0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786" y="2080231"/>
              <a:ext cx="891153" cy="891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57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4. </a:t>
            </a:r>
            <a:r>
              <a:rPr lang="ko-KR" altLang="en-US" sz="3600" dirty="0"/>
              <a:t>팀 구성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추가인력고용계획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603388" y="3105766"/>
            <a:ext cx="2432291" cy="3287621"/>
            <a:chOff x="1213756" y="1946873"/>
            <a:chExt cx="2597764" cy="3597585"/>
          </a:xfrm>
        </p:grpSpPr>
        <p:sp>
          <p:nvSpPr>
            <p:cNvPr id="4" name="직사각형 3"/>
            <p:cNvSpPr/>
            <p:nvPr/>
          </p:nvSpPr>
          <p:spPr>
            <a:xfrm>
              <a:off x="1306285" y="1946873"/>
              <a:ext cx="493486" cy="1901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" name="타원 4"/>
            <p:cNvSpPr/>
            <p:nvPr/>
          </p:nvSpPr>
          <p:spPr>
            <a:xfrm>
              <a:off x="1213756" y="4865915"/>
              <a:ext cx="678543" cy="678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7" name="직선 연결선 6"/>
            <p:cNvCxnSpPr>
              <a:stCxn id="5" idx="0"/>
              <a:endCxn id="4" idx="2"/>
            </p:cNvCxnSpPr>
            <p:nvPr/>
          </p:nvCxnSpPr>
          <p:spPr>
            <a:xfrm flipV="1">
              <a:off x="1553028" y="3848245"/>
              <a:ext cx="0" cy="101767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92299" y="2051173"/>
              <a:ext cx="1919221" cy="119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2"/>
                  </a:solidFill>
                </a:rPr>
                <a:t>EASYTASK</a:t>
              </a:r>
            </a:p>
            <a:p>
              <a:endParaRPr lang="en-US" altLang="ko-KR" sz="1600" b="1" dirty="0">
                <a:solidFill>
                  <a:schemeClr val="tx2"/>
                </a:solidFill>
              </a:endParaRPr>
            </a:p>
            <a:p>
              <a:r>
                <a:rPr lang="ko-KR" altLang="en-US" sz="1050" b="0" dirty="0">
                  <a:solidFill>
                    <a:schemeClr val="tx2"/>
                  </a:solidFill>
                </a:rPr>
                <a:t>업무가 있으시면</a:t>
              </a:r>
              <a:endParaRPr lang="en-US" altLang="ko-KR" sz="1050" b="0" dirty="0">
                <a:solidFill>
                  <a:schemeClr val="tx2"/>
                </a:solidFill>
              </a:endParaRPr>
            </a:p>
            <a:p>
              <a:r>
                <a:rPr lang="ko-KR" altLang="en-US" sz="1050" dirty="0">
                  <a:solidFill>
                    <a:schemeClr val="tx2"/>
                  </a:solidFill>
                </a:rPr>
                <a:t>원하는 시간과 날짜에</a:t>
              </a:r>
              <a:r>
                <a:rPr lang="en-US" altLang="ko-KR" sz="1050" dirty="0">
                  <a:solidFill>
                    <a:schemeClr val="tx2"/>
                  </a:solidFill>
                </a:rPr>
                <a:t> </a:t>
              </a:r>
              <a:r>
                <a:rPr lang="ko-KR" altLang="en-US" sz="1050" b="0" dirty="0">
                  <a:solidFill>
                    <a:schemeClr val="tx2"/>
                  </a:solidFill>
                </a:rPr>
                <a:t>비대면 업무가 가능합니다</a:t>
              </a:r>
              <a:r>
                <a:rPr lang="en-US" altLang="ko-KR" sz="1050" b="0" dirty="0">
                  <a:solidFill>
                    <a:schemeClr val="tx2"/>
                  </a:solidFill>
                </a:rPr>
                <a:t>.</a:t>
              </a: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988" y="5012782"/>
              <a:ext cx="430078" cy="430078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1171097" y="2059691"/>
            <a:ext cx="2432291" cy="3287621"/>
            <a:chOff x="1213756" y="1946873"/>
            <a:chExt cx="2597764" cy="3597585"/>
          </a:xfrm>
        </p:grpSpPr>
        <p:sp>
          <p:nvSpPr>
            <p:cNvPr id="18" name="직사각형 17"/>
            <p:cNvSpPr/>
            <p:nvPr/>
          </p:nvSpPr>
          <p:spPr>
            <a:xfrm>
              <a:off x="1306285" y="1946873"/>
              <a:ext cx="493486" cy="1901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9" name="타원 18"/>
            <p:cNvSpPr/>
            <p:nvPr/>
          </p:nvSpPr>
          <p:spPr>
            <a:xfrm>
              <a:off x="1213756" y="4865915"/>
              <a:ext cx="678543" cy="678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20" name="직선 연결선 19"/>
            <p:cNvCxnSpPr>
              <a:stCxn id="19" idx="0"/>
              <a:endCxn id="18" idx="2"/>
            </p:cNvCxnSpPr>
            <p:nvPr/>
          </p:nvCxnSpPr>
          <p:spPr>
            <a:xfrm flipV="1">
              <a:off x="1553028" y="3848245"/>
              <a:ext cx="0" cy="101767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92299" y="2051173"/>
              <a:ext cx="1919221" cy="119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2"/>
                  </a:solidFill>
                </a:rPr>
                <a:t>EASYTASK</a:t>
              </a:r>
            </a:p>
            <a:p>
              <a:endParaRPr lang="en-US" altLang="ko-KR" sz="1600" b="1" dirty="0">
                <a:solidFill>
                  <a:schemeClr val="tx2"/>
                </a:solidFill>
              </a:endParaRPr>
            </a:p>
            <a:p>
              <a:r>
                <a:rPr lang="ko-KR" altLang="en-US" sz="1050" b="0" dirty="0">
                  <a:solidFill>
                    <a:schemeClr val="tx2"/>
                  </a:solidFill>
                </a:rPr>
                <a:t>업무가 있으시면</a:t>
              </a:r>
              <a:endParaRPr lang="en-US" altLang="ko-KR" sz="1050" b="0" dirty="0">
                <a:solidFill>
                  <a:schemeClr val="tx2"/>
                </a:solidFill>
              </a:endParaRPr>
            </a:p>
            <a:p>
              <a:r>
                <a:rPr lang="ko-KR" altLang="en-US" sz="1050" dirty="0">
                  <a:solidFill>
                    <a:schemeClr val="tx2"/>
                  </a:solidFill>
                </a:rPr>
                <a:t>원하는 시간과 날짜에</a:t>
              </a:r>
              <a:r>
                <a:rPr lang="en-US" altLang="ko-KR" sz="1050" dirty="0">
                  <a:solidFill>
                    <a:schemeClr val="tx2"/>
                  </a:solidFill>
                </a:rPr>
                <a:t> </a:t>
              </a:r>
              <a:r>
                <a:rPr lang="ko-KR" altLang="en-US" sz="1050" b="0" dirty="0">
                  <a:solidFill>
                    <a:schemeClr val="tx2"/>
                  </a:solidFill>
                </a:rPr>
                <a:t>비대면 업무가 가능합니다</a:t>
              </a:r>
              <a:r>
                <a:rPr lang="en-US" altLang="ko-KR" sz="1050" b="0" dirty="0">
                  <a:solidFill>
                    <a:schemeClr val="tx2"/>
                  </a:solidFill>
                </a:rPr>
                <a:t>.</a:t>
              </a: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988" y="5012782"/>
              <a:ext cx="430078" cy="430078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6091052" y="2062875"/>
            <a:ext cx="2432291" cy="3287621"/>
            <a:chOff x="1213756" y="1946873"/>
            <a:chExt cx="2597764" cy="3597585"/>
          </a:xfrm>
        </p:grpSpPr>
        <p:sp>
          <p:nvSpPr>
            <p:cNvPr id="24" name="직사각형 23"/>
            <p:cNvSpPr/>
            <p:nvPr/>
          </p:nvSpPr>
          <p:spPr>
            <a:xfrm>
              <a:off x="1306285" y="1946873"/>
              <a:ext cx="493486" cy="1901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5" name="타원 24"/>
            <p:cNvSpPr/>
            <p:nvPr/>
          </p:nvSpPr>
          <p:spPr>
            <a:xfrm>
              <a:off x="1213756" y="4865915"/>
              <a:ext cx="678543" cy="678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26" name="직선 연결선 25"/>
            <p:cNvCxnSpPr>
              <a:stCxn id="25" idx="0"/>
              <a:endCxn id="24" idx="2"/>
            </p:cNvCxnSpPr>
            <p:nvPr/>
          </p:nvCxnSpPr>
          <p:spPr>
            <a:xfrm flipV="1">
              <a:off x="1553028" y="3848245"/>
              <a:ext cx="0" cy="101767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892299" y="2051173"/>
              <a:ext cx="1919221" cy="119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2"/>
                  </a:solidFill>
                </a:rPr>
                <a:t>EASYTASK</a:t>
              </a:r>
            </a:p>
            <a:p>
              <a:endParaRPr lang="en-US" altLang="ko-KR" sz="1600" b="1" dirty="0">
                <a:solidFill>
                  <a:schemeClr val="tx2"/>
                </a:solidFill>
              </a:endParaRPr>
            </a:p>
            <a:p>
              <a:r>
                <a:rPr lang="ko-KR" altLang="en-US" sz="1050" b="0" dirty="0">
                  <a:solidFill>
                    <a:schemeClr val="tx2"/>
                  </a:solidFill>
                </a:rPr>
                <a:t>업무가 있으시면</a:t>
              </a:r>
              <a:endParaRPr lang="en-US" altLang="ko-KR" sz="1050" b="0" dirty="0">
                <a:solidFill>
                  <a:schemeClr val="tx2"/>
                </a:solidFill>
              </a:endParaRPr>
            </a:p>
            <a:p>
              <a:r>
                <a:rPr lang="ko-KR" altLang="en-US" sz="1050" dirty="0">
                  <a:solidFill>
                    <a:schemeClr val="tx2"/>
                  </a:solidFill>
                </a:rPr>
                <a:t>원하는 시간과 날짜에</a:t>
              </a:r>
              <a:r>
                <a:rPr lang="en-US" altLang="ko-KR" sz="1050" dirty="0">
                  <a:solidFill>
                    <a:schemeClr val="tx2"/>
                  </a:solidFill>
                </a:rPr>
                <a:t> </a:t>
              </a:r>
              <a:r>
                <a:rPr lang="ko-KR" altLang="en-US" sz="1050" b="0" dirty="0">
                  <a:solidFill>
                    <a:schemeClr val="tx2"/>
                  </a:solidFill>
                </a:rPr>
                <a:t>비대면 업무가 가능합니다</a:t>
              </a:r>
              <a:r>
                <a:rPr lang="en-US" altLang="ko-KR" sz="1050" b="0" dirty="0">
                  <a:solidFill>
                    <a:schemeClr val="tx2"/>
                  </a:solidFill>
                </a:rPr>
                <a:t>.</a:t>
              </a: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988" y="5012782"/>
              <a:ext cx="430078" cy="430078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8751986" y="3105738"/>
            <a:ext cx="2432291" cy="3287621"/>
            <a:chOff x="1213756" y="1946873"/>
            <a:chExt cx="2597764" cy="3597585"/>
          </a:xfrm>
        </p:grpSpPr>
        <p:sp>
          <p:nvSpPr>
            <p:cNvPr id="30" name="직사각형 29"/>
            <p:cNvSpPr/>
            <p:nvPr/>
          </p:nvSpPr>
          <p:spPr>
            <a:xfrm>
              <a:off x="1306285" y="1946873"/>
              <a:ext cx="493486" cy="1901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1" name="타원 30"/>
            <p:cNvSpPr/>
            <p:nvPr/>
          </p:nvSpPr>
          <p:spPr>
            <a:xfrm>
              <a:off x="1213756" y="4865915"/>
              <a:ext cx="678543" cy="678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32" name="직선 연결선 31"/>
            <p:cNvCxnSpPr>
              <a:stCxn id="31" idx="0"/>
              <a:endCxn id="30" idx="2"/>
            </p:cNvCxnSpPr>
            <p:nvPr/>
          </p:nvCxnSpPr>
          <p:spPr>
            <a:xfrm flipV="1">
              <a:off x="1553028" y="3848245"/>
              <a:ext cx="0" cy="101767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892299" y="2051173"/>
              <a:ext cx="1919221" cy="1103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</a:rPr>
                <a:t>EASYTASK</a:t>
              </a:r>
            </a:p>
            <a:p>
              <a:endParaRPr lang="en-US" altLang="ko-KR" sz="1400" b="1" dirty="0">
                <a:solidFill>
                  <a:schemeClr val="tx2"/>
                </a:solidFill>
              </a:endParaRPr>
            </a:p>
            <a:p>
              <a:r>
                <a:rPr lang="ko-KR" altLang="en-US" sz="1000" b="0" dirty="0">
                  <a:solidFill>
                    <a:schemeClr val="tx2"/>
                  </a:solidFill>
                </a:rPr>
                <a:t>업무가 있으시면</a:t>
              </a:r>
              <a:endParaRPr lang="en-US" altLang="ko-KR" sz="1000" b="0" dirty="0">
                <a:solidFill>
                  <a:schemeClr val="tx2"/>
                </a:solidFill>
              </a:endParaRPr>
            </a:p>
            <a:p>
              <a:r>
                <a:rPr lang="ko-KR" altLang="en-US" sz="1000" dirty="0">
                  <a:solidFill>
                    <a:schemeClr val="tx2"/>
                  </a:solidFill>
                </a:rPr>
                <a:t>원하는 시간과 날짜에</a:t>
              </a:r>
              <a:r>
                <a:rPr lang="en-US" altLang="ko-KR" sz="1000" dirty="0">
                  <a:solidFill>
                    <a:schemeClr val="tx2"/>
                  </a:solidFill>
                </a:rPr>
                <a:t> </a:t>
              </a:r>
              <a:r>
                <a:rPr lang="ko-KR" altLang="en-US" sz="1000" b="0" dirty="0">
                  <a:solidFill>
                    <a:schemeClr val="tx2"/>
                  </a:solidFill>
                </a:rPr>
                <a:t>비대면 업무가 가능합니다</a:t>
              </a:r>
              <a:r>
                <a:rPr lang="en-US" altLang="ko-KR" sz="1000" b="0" dirty="0">
                  <a:solidFill>
                    <a:schemeClr val="tx2"/>
                  </a:solidFill>
                </a:rPr>
                <a:t>.</a:t>
              </a: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988" y="5012782"/>
              <a:ext cx="430078" cy="4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24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4. </a:t>
            </a:r>
            <a:r>
              <a:rPr lang="ko-KR" altLang="en-US" sz="3600" dirty="0"/>
              <a:t>팀 구성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업무파트너</a:t>
            </a:r>
            <a:r>
              <a:rPr lang="en-US" altLang="ko-KR" dirty="0"/>
              <a:t>(</a:t>
            </a:r>
            <a:r>
              <a:rPr lang="ko-KR" altLang="en-US" dirty="0"/>
              <a:t>협력기업 등</a:t>
            </a:r>
            <a:r>
              <a:rPr lang="en-US" altLang="ko-KR" dirty="0"/>
              <a:t>) </a:t>
            </a:r>
            <a:r>
              <a:rPr lang="ko-KR" altLang="en-US" dirty="0"/>
              <a:t>현황 및 역량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146875" y="1782308"/>
            <a:ext cx="5392667" cy="1255361"/>
            <a:chOff x="1146875" y="1782308"/>
            <a:chExt cx="5392667" cy="1255361"/>
          </a:xfrm>
        </p:grpSpPr>
        <p:sp>
          <p:nvSpPr>
            <p:cNvPr id="4" name="직사각형 3"/>
            <p:cNvSpPr/>
            <p:nvPr/>
          </p:nvSpPr>
          <p:spPr>
            <a:xfrm>
              <a:off x="1146875" y="2154265"/>
              <a:ext cx="5238427" cy="8834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연결자 5"/>
            <p:cNvSpPr/>
            <p:nvPr/>
          </p:nvSpPr>
          <p:spPr>
            <a:xfrm>
              <a:off x="1425845" y="1782308"/>
              <a:ext cx="852406" cy="852406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A</a:t>
              </a:r>
              <a:endParaRPr lang="ko-KR" alt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0971" y="2208511"/>
              <a:ext cx="3798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/>
                <a:t>EASYTASK 2021</a:t>
              </a:r>
            </a:p>
            <a:p>
              <a:r>
                <a:rPr lang="ko-KR" altLang="en-US" sz="1200" b="0" dirty="0"/>
                <a:t>업무가 있으시면</a:t>
              </a:r>
              <a:r>
                <a:rPr lang="en-US" altLang="ko-KR" sz="1200" dirty="0"/>
                <a:t> </a:t>
              </a:r>
              <a:r>
                <a:rPr lang="ko-KR" altLang="en-US" sz="1200" dirty="0"/>
                <a:t>원하는 시간과 날짜에</a:t>
              </a:r>
              <a:endParaRPr lang="en-US" altLang="ko-KR" sz="1200" dirty="0"/>
            </a:p>
            <a:p>
              <a:r>
                <a:rPr lang="ko-KR" altLang="en-US" sz="1200" b="0" dirty="0" err="1"/>
                <a:t>비대면</a:t>
              </a:r>
              <a:r>
                <a:rPr lang="ko-KR" altLang="en-US" sz="1200" b="0" dirty="0"/>
                <a:t> 업무가 가능합니다</a:t>
              </a:r>
              <a:r>
                <a:rPr lang="en-US" altLang="ko-KR" sz="1200" b="0" dirty="0"/>
                <a:t>.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46875" y="3411381"/>
            <a:ext cx="5392667" cy="1255361"/>
            <a:chOff x="1146875" y="1782308"/>
            <a:chExt cx="5392667" cy="1255361"/>
          </a:xfrm>
        </p:grpSpPr>
        <p:sp>
          <p:nvSpPr>
            <p:cNvPr id="14" name="직사각형 13"/>
            <p:cNvSpPr/>
            <p:nvPr/>
          </p:nvSpPr>
          <p:spPr>
            <a:xfrm>
              <a:off x="1146875" y="2154265"/>
              <a:ext cx="5238427" cy="8834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순서도: 연결자 14"/>
            <p:cNvSpPr/>
            <p:nvPr/>
          </p:nvSpPr>
          <p:spPr>
            <a:xfrm>
              <a:off x="1425845" y="1782308"/>
              <a:ext cx="852406" cy="852406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A</a:t>
              </a:r>
              <a:endParaRPr lang="ko-KR" alt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0971" y="2208511"/>
              <a:ext cx="3798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/>
                <a:t>EASYTASK 2021</a:t>
              </a:r>
            </a:p>
            <a:p>
              <a:r>
                <a:rPr lang="ko-KR" altLang="en-US" sz="1200" b="0" dirty="0"/>
                <a:t>업무가 있으시면</a:t>
              </a:r>
              <a:r>
                <a:rPr lang="en-US" altLang="ko-KR" sz="1200" dirty="0"/>
                <a:t> </a:t>
              </a:r>
              <a:r>
                <a:rPr lang="ko-KR" altLang="en-US" sz="1200" dirty="0"/>
                <a:t>원하는 시간과 날짜에</a:t>
              </a:r>
              <a:endParaRPr lang="en-US" altLang="ko-KR" sz="1200" dirty="0"/>
            </a:p>
            <a:p>
              <a:r>
                <a:rPr lang="ko-KR" altLang="en-US" sz="1200" b="0" dirty="0" err="1"/>
                <a:t>비대면</a:t>
              </a:r>
              <a:r>
                <a:rPr lang="ko-KR" altLang="en-US" sz="1200" b="0" dirty="0"/>
                <a:t> 업무가 가능합니다</a:t>
              </a:r>
              <a:r>
                <a:rPr lang="en-US" altLang="ko-KR" sz="1200" b="0" dirty="0"/>
                <a:t>.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146875" y="4936211"/>
            <a:ext cx="5392667" cy="1255361"/>
            <a:chOff x="1146875" y="1782308"/>
            <a:chExt cx="5392667" cy="1255361"/>
          </a:xfrm>
        </p:grpSpPr>
        <p:sp>
          <p:nvSpPr>
            <p:cNvPr id="18" name="직사각형 17"/>
            <p:cNvSpPr/>
            <p:nvPr/>
          </p:nvSpPr>
          <p:spPr>
            <a:xfrm>
              <a:off x="1146875" y="2154265"/>
              <a:ext cx="5238427" cy="8834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순서도: 연결자 18"/>
            <p:cNvSpPr/>
            <p:nvPr/>
          </p:nvSpPr>
          <p:spPr>
            <a:xfrm>
              <a:off x="1425845" y="1782308"/>
              <a:ext cx="852406" cy="852406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A</a:t>
              </a:r>
              <a:endParaRPr lang="ko-KR" alt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0971" y="2208511"/>
              <a:ext cx="3798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/>
                <a:t>EASYTASK 2021</a:t>
              </a:r>
            </a:p>
            <a:p>
              <a:r>
                <a:rPr lang="ko-KR" altLang="en-US" sz="1200" b="0" dirty="0"/>
                <a:t>업무가 있으시면</a:t>
              </a:r>
              <a:r>
                <a:rPr lang="en-US" altLang="ko-KR" sz="1200" dirty="0"/>
                <a:t> </a:t>
              </a:r>
              <a:r>
                <a:rPr lang="ko-KR" altLang="en-US" sz="1200" dirty="0"/>
                <a:t>원하는 시간과 날짜에</a:t>
              </a:r>
              <a:endParaRPr lang="en-US" altLang="ko-KR" sz="1200" dirty="0"/>
            </a:p>
            <a:p>
              <a:r>
                <a:rPr lang="ko-KR" altLang="en-US" sz="1200" b="0" dirty="0" err="1"/>
                <a:t>비대면</a:t>
              </a:r>
              <a:r>
                <a:rPr lang="ko-KR" altLang="en-US" sz="1200" b="0" dirty="0"/>
                <a:t> 업무가 가능합니다</a:t>
              </a:r>
              <a:r>
                <a:rPr lang="en-US" altLang="ko-KR" sz="1200" b="0" dirty="0"/>
                <a:t>.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865749" y="2154265"/>
            <a:ext cx="4460929" cy="4037307"/>
            <a:chOff x="6865749" y="2154265"/>
            <a:chExt cx="4460929" cy="4037307"/>
          </a:xfrm>
        </p:grpSpPr>
        <p:sp>
          <p:nvSpPr>
            <p:cNvPr id="25" name="직사각형 24"/>
            <p:cNvSpPr/>
            <p:nvPr/>
          </p:nvSpPr>
          <p:spPr>
            <a:xfrm>
              <a:off x="6865749" y="2154265"/>
              <a:ext cx="4460929" cy="320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865749" y="5500173"/>
              <a:ext cx="4460929" cy="691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001" y="2918663"/>
              <a:ext cx="1837841" cy="183784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979398" y="5695104"/>
              <a:ext cx="2423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dirty="0"/>
                <a:t>EASYTASK 2021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93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직사각형 28"/>
          <p:cNvGrpSpPr/>
          <p:nvPr/>
        </p:nvGrpSpPr>
        <p:grpSpPr>
          <a:xfrm>
            <a:off x="676074" y="1483020"/>
            <a:ext cx="1756538" cy="945971"/>
            <a:chOff x="0" y="0"/>
            <a:chExt cx="1756536" cy="945970"/>
          </a:xfrm>
        </p:grpSpPr>
        <p:sp>
          <p:nvSpPr>
            <p:cNvPr id="8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FF776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9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10" name="직사각형 26"/>
          <p:cNvGrpSpPr/>
          <p:nvPr/>
        </p:nvGrpSpPr>
        <p:grpSpPr>
          <a:xfrm>
            <a:off x="676075" y="2825618"/>
            <a:ext cx="1756538" cy="945971"/>
            <a:chOff x="0" y="0"/>
            <a:chExt cx="1756537" cy="945970"/>
          </a:xfrm>
          <a:solidFill>
            <a:srgbClr val="FDC23E"/>
          </a:solidFill>
        </p:grpSpPr>
        <p:sp>
          <p:nvSpPr>
            <p:cNvPr id="11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2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adfs</a:t>
              </a:r>
              <a:endParaRPr dirty="0"/>
            </a:p>
          </p:txBody>
        </p:sp>
      </p:grpSp>
      <p:grpSp>
        <p:nvGrpSpPr>
          <p:cNvPr id="13" name="직사각형 24"/>
          <p:cNvGrpSpPr/>
          <p:nvPr/>
        </p:nvGrpSpPr>
        <p:grpSpPr>
          <a:xfrm>
            <a:off x="676076" y="4233595"/>
            <a:ext cx="1756538" cy="945971"/>
            <a:chOff x="0" y="0"/>
            <a:chExt cx="1756536" cy="945970"/>
          </a:xfrm>
          <a:solidFill>
            <a:srgbClr val="F9A11B"/>
          </a:solidFill>
        </p:grpSpPr>
        <p:sp>
          <p:nvSpPr>
            <p:cNvPr id="14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asdf</a:t>
              </a:r>
              <a:endParaRPr dirty="0"/>
            </a:p>
          </p:txBody>
        </p:sp>
      </p:grpSp>
      <p:grpSp>
        <p:nvGrpSpPr>
          <p:cNvPr id="16" name="직사각형 22"/>
          <p:cNvGrpSpPr/>
          <p:nvPr/>
        </p:nvGrpSpPr>
        <p:grpSpPr>
          <a:xfrm>
            <a:off x="676076" y="5576192"/>
            <a:ext cx="1756541" cy="945973"/>
            <a:chOff x="-1" y="-1"/>
            <a:chExt cx="1756539" cy="945972"/>
          </a:xfrm>
          <a:solidFill>
            <a:srgbClr val="274555"/>
          </a:solidFill>
        </p:grpSpPr>
        <p:sp>
          <p:nvSpPr>
            <p:cNvPr id="17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8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afds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67"/>
          <p:cNvGrpSpPr/>
          <p:nvPr/>
        </p:nvGrpSpPr>
        <p:grpSpPr>
          <a:xfrm>
            <a:off x="2972369" y="4233594"/>
            <a:ext cx="1756540" cy="945974"/>
            <a:chOff x="-1" y="0"/>
            <a:chExt cx="1756539" cy="945973"/>
          </a:xfrm>
          <a:solidFill>
            <a:srgbClr val="A6172D"/>
          </a:solidFill>
        </p:grpSpPr>
        <p:sp>
          <p:nvSpPr>
            <p:cNvPr id="52" name="직사각형 69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51" name="직사각형 68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53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54" name="asdf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>
                    <a:solidFill>
                      <a:schemeClr val="bg1"/>
                    </a:solidFill>
                  </a:rPr>
                  <a:t>asdf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그룹 61"/>
          <p:cNvGrpSpPr/>
          <p:nvPr/>
        </p:nvGrpSpPr>
        <p:grpSpPr>
          <a:xfrm>
            <a:off x="2972358" y="1483019"/>
            <a:ext cx="1756540" cy="945974"/>
            <a:chOff x="-1" y="0"/>
            <a:chExt cx="1756539" cy="945973"/>
          </a:xfrm>
          <a:solidFill>
            <a:srgbClr val="D3E0F7"/>
          </a:solidFill>
        </p:grpSpPr>
        <p:sp>
          <p:nvSpPr>
            <p:cNvPr id="42" name="직사각형 63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41" name="직사각형 62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43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44" name="adsf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/>
                  <a:t>adsf</a:t>
                </a:r>
                <a:endParaRPr dirty="0"/>
              </a:p>
            </p:txBody>
          </p:sp>
        </p:grpSp>
      </p:grpSp>
      <p:grpSp>
        <p:nvGrpSpPr>
          <p:cNvPr id="45" name="그룹 64"/>
          <p:cNvGrpSpPr/>
          <p:nvPr/>
        </p:nvGrpSpPr>
        <p:grpSpPr>
          <a:xfrm>
            <a:off x="2972368" y="2825618"/>
            <a:ext cx="1756540" cy="945974"/>
            <a:chOff x="-1" y="0"/>
            <a:chExt cx="1756539" cy="945973"/>
          </a:xfrm>
          <a:solidFill>
            <a:srgbClr val="C72E45"/>
          </a:solidFill>
        </p:grpSpPr>
        <p:sp>
          <p:nvSpPr>
            <p:cNvPr id="47" name="직사각형 66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46" name="직사각형 65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48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49" name="adfs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>
                    <a:solidFill>
                      <a:schemeClr val="bg1"/>
                    </a:solidFill>
                  </a:rPr>
                  <a:t>adfs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그룹 70"/>
          <p:cNvGrpSpPr/>
          <p:nvPr/>
        </p:nvGrpSpPr>
        <p:grpSpPr>
          <a:xfrm>
            <a:off x="2972369" y="5576192"/>
            <a:ext cx="1756540" cy="945974"/>
            <a:chOff x="-1" y="0"/>
            <a:chExt cx="1756539" cy="945973"/>
          </a:xfrm>
          <a:solidFill>
            <a:srgbClr val="181842"/>
          </a:solidFill>
        </p:grpSpPr>
        <p:sp>
          <p:nvSpPr>
            <p:cNvPr id="57" name="직사각형 72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56" name="직사각형 71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58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59" name="afds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>
                    <a:solidFill>
                      <a:schemeClr val="bg1"/>
                    </a:solidFill>
                  </a:rPr>
                  <a:t>afds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" name="직사각형 28"/>
          <p:cNvGrpSpPr/>
          <p:nvPr/>
        </p:nvGrpSpPr>
        <p:grpSpPr>
          <a:xfrm>
            <a:off x="5283071" y="1483019"/>
            <a:ext cx="1756538" cy="945971"/>
            <a:chOff x="0" y="0"/>
            <a:chExt cx="1756536" cy="945970"/>
          </a:xfrm>
          <a:solidFill>
            <a:srgbClr val="AAABD3"/>
          </a:solidFill>
        </p:grpSpPr>
        <p:sp>
          <p:nvSpPr>
            <p:cNvPr id="93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94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95" name="직사각형 26"/>
          <p:cNvGrpSpPr/>
          <p:nvPr/>
        </p:nvGrpSpPr>
        <p:grpSpPr>
          <a:xfrm>
            <a:off x="5268658" y="2825620"/>
            <a:ext cx="1756538" cy="945971"/>
            <a:chOff x="0" y="0"/>
            <a:chExt cx="1756537" cy="945970"/>
          </a:xfrm>
          <a:solidFill>
            <a:srgbClr val="CBA6C3"/>
          </a:solidFill>
        </p:grpSpPr>
        <p:sp>
          <p:nvSpPr>
            <p:cNvPr id="96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97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adfs</a:t>
              </a:r>
              <a:endParaRPr dirty="0"/>
            </a:p>
          </p:txBody>
        </p:sp>
      </p:grpSp>
      <p:grpSp>
        <p:nvGrpSpPr>
          <p:cNvPr id="98" name="직사각형 24"/>
          <p:cNvGrpSpPr/>
          <p:nvPr/>
        </p:nvGrpSpPr>
        <p:grpSpPr>
          <a:xfrm>
            <a:off x="5268659" y="4233594"/>
            <a:ext cx="1756538" cy="945971"/>
            <a:chOff x="0" y="0"/>
            <a:chExt cx="1756536" cy="945970"/>
          </a:xfrm>
          <a:solidFill>
            <a:srgbClr val="F9A11B"/>
          </a:solidFill>
        </p:grpSpPr>
        <p:sp>
          <p:nvSpPr>
            <p:cNvPr id="99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F8FA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00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asdf</a:t>
              </a:r>
              <a:endParaRPr dirty="0"/>
            </a:p>
          </p:txBody>
        </p:sp>
      </p:grpSp>
      <p:grpSp>
        <p:nvGrpSpPr>
          <p:cNvPr id="101" name="직사각형 22"/>
          <p:cNvGrpSpPr/>
          <p:nvPr/>
        </p:nvGrpSpPr>
        <p:grpSpPr>
          <a:xfrm>
            <a:off x="5268659" y="5576192"/>
            <a:ext cx="1756541" cy="945973"/>
            <a:chOff x="-1" y="-1"/>
            <a:chExt cx="1756539" cy="945972"/>
          </a:xfrm>
          <a:solidFill>
            <a:srgbClr val="274555"/>
          </a:solidFill>
        </p:grpSpPr>
        <p:sp>
          <p:nvSpPr>
            <p:cNvPr id="102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solidFill>
              <a:srgbClr val="3538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03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afds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직사각형 28"/>
          <p:cNvGrpSpPr/>
          <p:nvPr/>
        </p:nvGrpSpPr>
        <p:grpSpPr>
          <a:xfrm>
            <a:off x="7564942" y="1417641"/>
            <a:ext cx="1756538" cy="945971"/>
            <a:chOff x="0" y="0"/>
            <a:chExt cx="1756536" cy="945970"/>
          </a:xfrm>
          <a:solidFill>
            <a:srgbClr val="AAABD3"/>
          </a:solidFill>
        </p:grpSpPr>
        <p:sp>
          <p:nvSpPr>
            <p:cNvPr id="138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00DFFC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39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140" name="직사각형 26"/>
          <p:cNvGrpSpPr/>
          <p:nvPr/>
        </p:nvGrpSpPr>
        <p:grpSpPr>
          <a:xfrm>
            <a:off x="7564950" y="2825622"/>
            <a:ext cx="1756538" cy="945971"/>
            <a:chOff x="0" y="0"/>
            <a:chExt cx="1756537" cy="945970"/>
          </a:xfrm>
          <a:solidFill>
            <a:srgbClr val="008C9E"/>
          </a:solidFill>
        </p:grpSpPr>
        <p:sp>
          <p:nvSpPr>
            <p:cNvPr id="141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42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rgbClr val="F8FAFF"/>
                  </a:solidFill>
                </a:rPr>
                <a:t>adfs</a:t>
              </a:r>
              <a:endParaRPr dirty="0">
                <a:solidFill>
                  <a:srgbClr val="F8FAFF"/>
                </a:solidFill>
              </a:endParaRPr>
            </a:p>
          </p:txBody>
        </p:sp>
      </p:grpSp>
      <p:grpSp>
        <p:nvGrpSpPr>
          <p:cNvPr id="143" name="직사각형 24"/>
          <p:cNvGrpSpPr/>
          <p:nvPr/>
        </p:nvGrpSpPr>
        <p:grpSpPr>
          <a:xfrm>
            <a:off x="7564953" y="4233593"/>
            <a:ext cx="1756538" cy="945971"/>
            <a:chOff x="0" y="0"/>
            <a:chExt cx="1756536" cy="945970"/>
          </a:xfrm>
          <a:solidFill>
            <a:srgbClr val="005F6B"/>
          </a:solidFill>
        </p:grpSpPr>
        <p:sp>
          <p:nvSpPr>
            <p:cNvPr id="144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45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rgbClr val="F8FAFF"/>
                  </a:solidFill>
                </a:rPr>
                <a:t>asdf</a:t>
              </a:r>
              <a:endParaRPr dirty="0">
                <a:solidFill>
                  <a:srgbClr val="F8FAFF"/>
                </a:solidFill>
              </a:endParaRPr>
            </a:p>
          </p:txBody>
        </p:sp>
      </p:grpSp>
      <p:grpSp>
        <p:nvGrpSpPr>
          <p:cNvPr id="146" name="직사각형 22"/>
          <p:cNvGrpSpPr/>
          <p:nvPr/>
        </p:nvGrpSpPr>
        <p:grpSpPr>
          <a:xfrm>
            <a:off x="7564950" y="5576192"/>
            <a:ext cx="1756541" cy="945973"/>
            <a:chOff x="-1" y="-1"/>
            <a:chExt cx="1756539" cy="945972"/>
          </a:xfrm>
          <a:solidFill>
            <a:srgbClr val="343838"/>
          </a:solidFill>
        </p:grpSpPr>
        <p:sp>
          <p:nvSpPr>
            <p:cNvPr id="147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48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afds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직사각형 28"/>
          <p:cNvGrpSpPr/>
          <p:nvPr/>
        </p:nvGrpSpPr>
        <p:grpSpPr>
          <a:xfrm>
            <a:off x="9861239" y="1417647"/>
            <a:ext cx="1756538" cy="945971"/>
            <a:chOff x="0" y="0"/>
            <a:chExt cx="1756536" cy="945970"/>
          </a:xfrm>
        </p:grpSpPr>
        <p:sp>
          <p:nvSpPr>
            <p:cNvPr id="150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F0E5D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1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152" name="직사각형 26"/>
          <p:cNvGrpSpPr/>
          <p:nvPr/>
        </p:nvGrpSpPr>
        <p:grpSpPr>
          <a:xfrm>
            <a:off x="9861240" y="2825621"/>
            <a:ext cx="1756538" cy="945971"/>
            <a:chOff x="0" y="0"/>
            <a:chExt cx="1756537" cy="945970"/>
          </a:xfrm>
          <a:solidFill>
            <a:srgbClr val="FDC23E"/>
          </a:solidFill>
        </p:grpSpPr>
        <p:sp>
          <p:nvSpPr>
            <p:cNvPr id="153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solidFill>
              <a:srgbClr val="ABD0C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4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adfs</a:t>
              </a:r>
              <a:endParaRPr dirty="0"/>
            </a:p>
          </p:txBody>
        </p:sp>
      </p:grpSp>
      <p:grpSp>
        <p:nvGrpSpPr>
          <p:cNvPr id="155" name="직사각형 24"/>
          <p:cNvGrpSpPr/>
          <p:nvPr/>
        </p:nvGrpSpPr>
        <p:grpSpPr>
          <a:xfrm>
            <a:off x="9861241" y="4233596"/>
            <a:ext cx="1756538" cy="945971"/>
            <a:chOff x="0" y="0"/>
            <a:chExt cx="1756536" cy="945970"/>
          </a:xfrm>
          <a:solidFill>
            <a:srgbClr val="F9A11B"/>
          </a:solidFill>
        </p:grpSpPr>
        <p:sp>
          <p:nvSpPr>
            <p:cNvPr id="156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7C787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7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asdf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직사각형 22"/>
          <p:cNvGrpSpPr/>
          <p:nvPr/>
        </p:nvGrpSpPr>
        <p:grpSpPr>
          <a:xfrm>
            <a:off x="9861241" y="5576192"/>
            <a:ext cx="1756541" cy="945973"/>
            <a:chOff x="-1" y="-1"/>
            <a:chExt cx="1756539" cy="945972"/>
          </a:xfrm>
          <a:solidFill>
            <a:srgbClr val="274555"/>
          </a:solidFill>
        </p:grpSpPr>
        <p:sp>
          <p:nvSpPr>
            <p:cNvPr id="159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solidFill>
              <a:srgbClr val="D9D4C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60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tx1"/>
                  </a:solidFill>
                </a:rPr>
                <a:t>afds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161" name="직사각형 160"/>
          <p:cNvSpPr/>
          <p:nvPr/>
        </p:nvSpPr>
        <p:spPr>
          <a:xfrm>
            <a:off x="489576" y="951092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TextBox 165"/>
          <p:cNvSpPr txBox="1"/>
          <p:nvPr/>
        </p:nvSpPr>
        <p:spPr>
          <a:xfrm>
            <a:off x="1398691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3696952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990701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8284450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10583856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105943F-DB1E-4A6E-834B-CDA39003890B}"/>
              </a:ext>
            </a:extLst>
          </p:cNvPr>
          <p:cNvSpPr/>
          <p:nvPr/>
        </p:nvSpPr>
        <p:spPr>
          <a:xfrm>
            <a:off x="2778659" y="940038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5B2F03C4-7643-40C5-8622-B8EA139BC145}"/>
              </a:ext>
            </a:extLst>
          </p:cNvPr>
          <p:cNvSpPr/>
          <p:nvPr/>
        </p:nvSpPr>
        <p:spPr>
          <a:xfrm>
            <a:off x="5067742" y="940038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AFF0B7B-3B49-4AED-8B83-A05C436D61EE}"/>
              </a:ext>
            </a:extLst>
          </p:cNvPr>
          <p:cNvSpPr/>
          <p:nvPr/>
        </p:nvSpPr>
        <p:spPr>
          <a:xfrm>
            <a:off x="7356825" y="940038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E1AD5F1D-F888-4236-82B5-37D46C28388B}"/>
              </a:ext>
            </a:extLst>
          </p:cNvPr>
          <p:cNvSpPr/>
          <p:nvPr/>
        </p:nvSpPr>
        <p:spPr>
          <a:xfrm>
            <a:off x="9645908" y="951092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CE794-4765-4644-944E-958DFCE01BBD}"/>
              </a:ext>
            </a:extLst>
          </p:cNvPr>
          <p:cNvSpPr txBox="1"/>
          <p:nvPr/>
        </p:nvSpPr>
        <p:spPr>
          <a:xfrm>
            <a:off x="429768" y="293367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원하는 색상표를 선택하여 적용하세요</a:t>
            </a:r>
            <a:r>
              <a:rPr lang="en-US" altLang="ko-KR" dirty="0"/>
              <a:t>^^</a:t>
            </a:r>
            <a:endParaRPr lang="ko-KR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85FB0B-44CE-4398-8BCB-3393AB8129ED}"/>
              </a:ext>
            </a:extLst>
          </p:cNvPr>
          <p:cNvSpPr txBox="1"/>
          <p:nvPr/>
        </p:nvSpPr>
        <p:spPr>
          <a:xfrm>
            <a:off x="8766640" y="279781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최신 </a:t>
            </a:r>
            <a:r>
              <a:rPr lang="ko-KR" altLang="en-US" sz="1200" dirty="0" err="1"/>
              <a:t>트렌디한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색상팔레트</a:t>
            </a:r>
            <a:r>
              <a:rPr lang="ko-KR" altLang="en-US" sz="1200" dirty="0"/>
              <a:t> 보러 바로가기</a:t>
            </a:r>
            <a:r>
              <a:rPr lang="en-US" altLang="ko-KR" dirty="0"/>
              <a:t>~</a:t>
            </a:r>
            <a:endParaRPr lang="ko-KR" altLang="en-US" dirty="0"/>
          </a:p>
        </p:txBody>
      </p:sp>
      <p:sp>
        <p:nvSpPr>
          <p:cNvPr id="87" name="TextBox 86">
            <a:hlinkClick r:id="rId2"/>
            <a:extLst>
              <a:ext uri="{FF2B5EF4-FFF2-40B4-BE49-F238E27FC236}">
                <a16:creationId xmlns:a16="http://schemas.microsoft.com/office/drawing/2014/main" id="{82308CEE-B6F6-4BDA-BAD9-070AC3B5DEC8}"/>
              </a:ext>
            </a:extLst>
          </p:cNvPr>
          <p:cNvSpPr txBox="1"/>
          <p:nvPr/>
        </p:nvSpPr>
        <p:spPr>
          <a:xfrm>
            <a:off x="7775157" y="612872"/>
            <a:ext cx="4172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hlinkClick r:id="rId2"/>
              </a:rPr>
              <a:t>https://www.webdesignrankings.com/resources/lolcolors/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013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yejin\Desktop\리플렛 안쪽.png">
            <a:extLst>
              <a:ext uri="{FF2B5EF4-FFF2-40B4-BE49-F238E27FC236}">
                <a16:creationId xmlns:a16="http://schemas.microsoft.com/office/drawing/2014/main" id="{677C9D8E-E613-4716-A498-00CC43678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770" b="1701"/>
          <a:stretch/>
        </p:blipFill>
        <p:spPr bwMode="auto">
          <a:xfrm>
            <a:off x="3088314" y="261257"/>
            <a:ext cx="8903389" cy="622753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B421F-3E56-4366-8DBC-83B57049FE1E}"/>
              </a:ext>
            </a:extLst>
          </p:cNvPr>
          <p:cNvSpPr txBox="1"/>
          <p:nvPr/>
        </p:nvSpPr>
        <p:spPr>
          <a:xfrm>
            <a:off x="-270638" y="871587"/>
            <a:ext cx="4114803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400" kern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다음과 같은 불편사항이 있을 때 </a:t>
            </a:r>
            <a:r>
              <a:rPr lang="ko-KR" altLang="en-US" sz="1400" kern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이지태스크를</a:t>
            </a:r>
            <a:r>
              <a:rPr lang="ko-KR" altLang="en-US" sz="1400" kern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이용해주세요 </a:t>
            </a:r>
            <a:r>
              <a:rPr lang="en-US" altLang="ko-KR" sz="1400" kern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^^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C98DD48-C032-4192-9B50-497552BC26C7}"/>
              </a:ext>
            </a:extLst>
          </p:cNvPr>
          <p:cNvGrpSpPr/>
          <p:nvPr/>
        </p:nvGrpSpPr>
        <p:grpSpPr>
          <a:xfrm>
            <a:off x="300102" y="2062666"/>
            <a:ext cx="2369713" cy="4121322"/>
            <a:chOff x="124620" y="2167168"/>
            <a:chExt cx="2369713" cy="4121322"/>
          </a:xfrm>
        </p:grpSpPr>
        <p:sp>
          <p:nvSpPr>
            <p:cNvPr id="14" name="모서리가 둥근 직사각형 22">
              <a:extLst>
                <a:ext uri="{FF2B5EF4-FFF2-40B4-BE49-F238E27FC236}">
                  <a16:creationId xmlns:a16="http://schemas.microsoft.com/office/drawing/2014/main" id="{606201F9-50AC-4F06-8BB3-064D308B1B6A}"/>
                </a:ext>
              </a:extLst>
            </p:cNvPr>
            <p:cNvSpPr/>
            <p:nvPr/>
          </p:nvSpPr>
          <p:spPr>
            <a:xfrm>
              <a:off x="140523" y="216716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118A67FF-0DA0-4FA9-85B3-253CBC5938E9}"/>
                </a:ext>
              </a:extLst>
            </p:cNvPr>
            <p:cNvSpPr txBox="1"/>
            <p:nvPr/>
          </p:nvSpPr>
          <p:spPr>
            <a:xfrm>
              <a:off x="179453" y="2286197"/>
              <a:ext cx="1092229" cy="9905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600" b="1">
                  <a:solidFill>
                    <a:srgbClr val="0030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상담부터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endParaRPr lang="en-US" sz="1000" i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최종마무리까지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endParaRPr lang="en-US" sz="1000" i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시간과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비용에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endParaRPr lang="en-US" sz="1000" i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대한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부담</a:t>
              </a:r>
              <a:r>
                <a:rPr lang="en-US" sz="1000" i="1" dirty="0">
                  <a:latin typeface="+mn-ea"/>
                  <a:ea typeface="+mn-ea"/>
                </a:rPr>
                <a:t>.</a:t>
              </a:r>
              <a:endParaRPr sz="1000" i="1" dirty="0">
                <a:latin typeface="+mn-ea"/>
                <a:ea typeface="+mn-ea"/>
              </a:endParaRPr>
            </a:p>
          </p:txBody>
        </p:sp>
        <p:sp>
          <p:nvSpPr>
            <p:cNvPr id="16" name="모서리가 둥근 직사각형 25">
              <a:extLst>
                <a:ext uri="{FF2B5EF4-FFF2-40B4-BE49-F238E27FC236}">
                  <a16:creationId xmlns:a16="http://schemas.microsoft.com/office/drawing/2014/main" id="{2744F9CA-835D-4C71-A644-0732B215BF50}"/>
                </a:ext>
              </a:extLst>
            </p:cNvPr>
            <p:cNvSpPr/>
            <p:nvPr/>
          </p:nvSpPr>
          <p:spPr>
            <a:xfrm>
              <a:off x="1348789" y="216716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64FB32DC-5956-4BF4-96FD-99C3F83A7DCE}"/>
                </a:ext>
              </a:extLst>
            </p:cNvPr>
            <p:cNvSpPr txBox="1"/>
            <p:nvPr/>
          </p:nvSpPr>
          <p:spPr>
            <a:xfrm>
              <a:off x="1332608" y="2305385"/>
              <a:ext cx="1128816" cy="986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전문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프리랜서에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대한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기대치가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높지만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결과물의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만족도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떨어짐</a:t>
              </a:r>
              <a:r>
                <a:rPr lang="en-US" sz="1000" i="1" dirty="0">
                  <a:latin typeface="+mn-ea"/>
                  <a:ea typeface="+mn-ea"/>
                </a:rPr>
                <a:t>.</a:t>
              </a:r>
              <a:endParaRPr sz="1000" i="1" dirty="0">
                <a:latin typeface="+mn-ea"/>
                <a:ea typeface="+mn-ea"/>
              </a:endParaRPr>
            </a:p>
          </p:txBody>
        </p:sp>
        <p:sp>
          <p:nvSpPr>
            <p:cNvPr id="18" name="모서리가 둥근 직사각형 27">
              <a:extLst>
                <a:ext uri="{FF2B5EF4-FFF2-40B4-BE49-F238E27FC236}">
                  <a16:creationId xmlns:a16="http://schemas.microsoft.com/office/drawing/2014/main" id="{2D9BDB82-B67D-4CBC-865E-FCC7073CE17B}"/>
                </a:ext>
              </a:extLst>
            </p:cNvPr>
            <p:cNvSpPr/>
            <p:nvPr/>
          </p:nvSpPr>
          <p:spPr>
            <a:xfrm>
              <a:off x="140523" y="3596913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4AE6DD60-6F78-49D5-8997-011A76E9BFF9}"/>
                </a:ext>
              </a:extLst>
            </p:cNvPr>
            <p:cNvSpPr txBox="1"/>
            <p:nvPr/>
          </p:nvSpPr>
          <p:spPr>
            <a:xfrm>
              <a:off x="141348" y="3715071"/>
              <a:ext cx="1128816" cy="986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간단한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작업인데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전문인력을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채용하기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부담스러움</a:t>
              </a:r>
              <a:r>
                <a:rPr lang="en-US" sz="1000" i="1" dirty="0">
                  <a:latin typeface="+mn-ea"/>
                  <a:ea typeface="+mn-ea"/>
                </a:rPr>
                <a:t>.</a:t>
              </a:r>
              <a:endParaRPr sz="1000" i="1" dirty="0">
                <a:latin typeface="+mn-ea"/>
                <a:ea typeface="+mn-ea"/>
              </a:endParaRPr>
            </a:p>
          </p:txBody>
        </p:sp>
        <p:sp>
          <p:nvSpPr>
            <p:cNvPr id="20" name="모서리가 둥근 직사각형 29">
              <a:extLst>
                <a:ext uri="{FF2B5EF4-FFF2-40B4-BE49-F238E27FC236}">
                  <a16:creationId xmlns:a16="http://schemas.microsoft.com/office/drawing/2014/main" id="{87AA2543-2E3D-494B-A141-C79B9680E002}"/>
                </a:ext>
              </a:extLst>
            </p:cNvPr>
            <p:cNvSpPr/>
            <p:nvPr/>
          </p:nvSpPr>
          <p:spPr>
            <a:xfrm>
              <a:off x="1340425" y="3596913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DC1DB09C-C2B2-4DD7-9EE0-701651C9B853}"/>
                </a:ext>
              </a:extLst>
            </p:cNvPr>
            <p:cNvSpPr txBox="1"/>
            <p:nvPr/>
          </p:nvSpPr>
          <p:spPr>
            <a:xfrm>
              <a:off x="1332885" y="3799691"/>
              <a:ext cx="1145545" cy="756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작업물에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대한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피드백이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자유롭지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못함</a:t>
              </a:r>
              <a:r>
                <a:rPr sz="1000" i="1" dirty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22" name="모서리가 둥근 직사각형 22">
              <a:extLst>
                <a:ext uri="{FF2B5EF4-FFF2-40B4-BE49-F238E27FC236}">
                  <a16:creationId xmlns:a16="http://schemas.microsoft.com/office/drawing/2014/main" id="{1F153534-BB41-45A7-A37F-0D765AFFFA78}"/>
                </a:ext>
              </a:extLst>
            </p:cNvPr>
            <p:cNvSpPr/>
            <p:nvPr/>
          </p:nvSpPr>
          <p:spPr>
            <a:xfrm>
              <a:off x="1348789" y="502665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8CD60A6D-D976-49CE-8660-531C87C4D6A0}"/>
                </a:ext>
              </a:extLst>
            </p:cNvPr>
            <p:cNvSpPr txBox="1"/>
            <p:nvPr/>
          </p:nvSpPr>
          <p:spPr>
            <a:xfrm>
              <a:off x="1375446" y="5167479"/>
              <a:ext cx="1092229" cy="9859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600" b="1">
                  <a:solidFill>
                    <a:srgbClr val="0030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lvl1pPr>
            </a:lstStyle>
            <a:p>
              <a:pPr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lang="ko-KR" altLang="en-US" sz="1000" i="1" dirty="0">
                  <a:solidFill>
                    <a:srgbClr val="093261"/>
                  </a:solidFill>
                  <a:latin typeface="+mn-ea"/>
                </a:rPr>
                <a:t>구인공고 올리고 비용처리 하고 </a:t>
              </a:r>
              <a:endParaRPr lang="en-US" altLang="ko-KR" sz="1000" i="1" dirty="0">
                <a:solidFill>
                  <a:srgbClr val="09326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lang="ko-KR" altLang="en-US" sz="1000" i="1" dirty="0" err="1">
                  <a:solidFill>
                    <a:srgbClr val="093261"/>
                  </a:solidFill>
                  <a:latin typeface="+mn-ea"/>
                </a:rPr>
                <a:t>하느니</a:t>
              </a:r>
              <a:r>
                <a:rPr lang="ko-KR" altLang="en-US" sz="1000" i="1" dirty="0">
                  <a:solidFill>
                    <a:srgbClr val="093261"/>
                  </a:solidFill>
                  <a:latin typeface="+mn-ea"/>
                </a:rPr>
                <a:t> 내가 </a:t>
              </a:r>
              <a:br>
                <a:rPr lang="en-US" altLang="ko-KR" sz="1000" i="1" dirty="0">
                  <a:solidFill>
                    <a:srgbClr val="093261"/>
                  </a:solidFill>
                  <a:latin typeface="+mn-ea"/>
                </a:rPr>
              </a:br>
              <a:r>
                <a:rPr lang="ko-KR" altLang="en-US" sz="1000" i="1" dirty="0" err="1">
                  <a:solidFill>
                    <a:srgbClr val="093261"/>
                  </a:solidFill>
                  <a:latin typeface="+mn-ea"/>
                </a:rPr>
                <a:t>하는게</a:t>
              </a:r>
              <a:r>
                <a:rPr lang="ko-KR" altLang="en-US" sz="1000" i="1" dirty="0">
                  <a:solidFill>
                    <a:srgbClr val="093261"/>
                  </a:solidFill>
                  <a:latin typeface="+mn-ea"/>
                </a:rPr>
                <a:t> 빠름</a:t>
              </a:r>
            </a:p>
          </p:txBody>
        </p:sp>
        <p:sp>
          <p:nvSpPr>
            <p:cNvPr id="24" name="모서리가 둥근 직사각형 27">
              <a:extLst>
                <a:ext uri="{FF2B5EF4-FFF2-40B4-BE49-F238E27FC236}">
                  <a16:creationId xmlns:a16="http://schemas.microsoft.com/office/drawing/2014/main" id="{AEF1B14A-4748-4680-BA03-469C39C6995F}"/>
                </a:ext>
              </a:extLst>
            </p:cNvPr>
            <p:cNvSpPr/>
            <p:nvPr/>
          </p:nvSpPr>
          <p:spPr>
            <a:xfrm>
              <a:off x="124620" y="502665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D6858BF9-B524-4935-A92A-543C8FC38DC0}"/>
                </a:ext>
              </a:extLst>
            </p:cNvPr>
            <p:cNvSpPr txBox="1"/>
            <p:nvPr/>
          </p:nvSpPr>
          <p:spPr>
            <a:xfrm>
              <a:off x="148887" y="5280034"/>
              <a:ext cx="1128816" cy="7550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lang="ko-KR" altLang="en-US" sz="1000" b="1" i="1" dirty="0">
                  <a:solidFill>
                    <a:srgbClr val="093261"/>
                  </a:solidFill>
                  <a:latin typeface="+mn-ea"/>
                  <a:cs typeface="Noto Sans CJK KR Regular"/>
                  <a:sym typeface="Noto Sans CJK KR Regular"/>
                </a:rPr>
                <a:t>프로젝트 베이스로 내가 하던 일을</a:t>
              </a:r>
              <a:br>
                <a:rPr lang="ko-KR" altLang="en-US" sz="1000" b="1" i="1" dirty="0">
                  <a:solidFill>
                    <a:srgbClr val="093261"/>
                  </a:solidFill>
                  <a:latin typeface="+mn-ea"/>
                  <a:cs typeface="Noto Sans CJK KR Regular"/>
                  <a:sym typeface="Noto Sans CJK KR Regular"/>
                </a:rPr>
              </a:br>
              <a:r>
                <a:rPr lang="ko-KR" altLang="en-US" sz="1000" b="1" i="1" dirty="0">
                  <a:solidFill>
                    <a:srgbClr val="093261"/>
                  </a:solidFill>
                  <a:latin typeface="+mn-ea"/>
                  <a:cs typeface="Noto Sans CJK KR Regular"/>
                  <a:sym typeface="Noto Sans CJK KR Regular"/>
                </a:rPr>
                <a:t>이어서 할 수 없음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7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타원 13">
            <a:extLst>
              <a:ext uri="{FF2B5EF4-FFF2-40B4-BE49-F238E27FC236}">
                <a16:creationId xmlns:a16="http://schemas.microsoft.com/office/drawing/2014/main" id="{0C8DE0B0-7702-44E9-B709-1CE2406D738B}"/>
              </a:ext>
            </a:extLst>
          </p:cNvPr>
          <p:cNvSpPr/>
          <p:nvPr/>
        </p:nvSpPr>
        <p:spPr>
          <a:xfrm>
            <a:off x="200298" y="3179613"/>
            <a:ext cx="2736304" cy="2937102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rgbClr val="143257"/>
            </a:solidFill>
            <a:prstDash val="soli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b="0" i="0" u="none" strike="noStrike" kern="0" cap="none" spc="0" normalizeH="0" baseline="0" dirty="0">
              <a:solidFill>
                <a:srgbClr val="FFFFFF"/>
              </a:solidFill>
              <a:effectLst/>
              <a:uLnTx/>
              <a:uFillTx/>
              <a:latin typeface="제주고딕"/>
              <a:ea typeface="제주고딕"/>
            </a:endParaRPr>
          </a:p>
        </p:txBody>
      </p:sp>
      <p:pic>
        <p:nvPicPr>
          <p:cNvPr id="11" name="Picture 2" descr="C:\Users\hyejin\Desktop\리플렛 바깥쪽.png">
            <a:extLst>
              <a:ext uri="{FF2B5EF4-FFF2-40B4-BE49-F238E27FC236}">
                <a16:creationId xmlns:a16="http://schemas.microsoft.com/office/drawing/2014/main" id="{61F9AF26-0A0C-4345-8F50-5343DE2A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88314" y="223331"/>
            <a:ext cx="8903388" cy="6276888"/>
          </a:xfrm>
          <a:prstGeom prst="rect">
            <a:avLst/>
          </a:prstGeom>
          <a:noFill/>
        </p:spPr>
      </p:pic>
      <p:sp>
        <p:nvSpPr>
          <p:cNvPr id="25" name="타원 13">
            <a:extLst>
              <a:ext uri="{FF2B5EF4-FFF2-40B4-BE49-F238E27FC236}">
                <a16:creationId xmlns:a16="http://schemas.microsoft.com/office/drawing/2014/main" id="{42C7BF05-801F-49BD-A68C-8EB92A664883}"/>
              </a:ext>
            </a:extLst>
          </p:cNvPr>
          <p:cNvSpPr/>
          <p:nvPr/>
        </p:nvSpPr>
        <p:spPr>
          <a:xfrm>
            <a:off x="256859" y="922088"/>
            <a:ext cx="2679203" cy="1883060"/>
          </a:xfrm>
          <a:prstGeom prst="roundRect">
            <a:avLst/>
          </a:prstGeom>
          <a:solidFill>
            <a:srgbClr val="8CC3D0">
              <a:alpha val="10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b="0" i="0" u="none" strike="noStrike" kern="0" cap="none" spc="0" normalizeH="0" baseline="0" dirty="0">
              <a:solidFill>
                <a:srgbClr val="FFFFFF"/>
              </a:solidFill>
              <a:effectLst/>
              <a:uLnTx/>
              <a:uFillTx/>
              <a:latin typeface="제주고딕"/>
              <a:ea typeface="제주고딕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15CF3929-24F8-4BFD-9102-6888A555C369}"/>
              </a:ext>
            </a:extLst>
          </p:cNvPr>
          <p:cNvSpPr txBox="1"/>
          <p:nvPr/>
        </p:nvSpPr>
        <p:spPr>
          <a:xfrm>
            <a:off x="-197821" y="280697"/>
            <a:ext cx="3779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1400" i="0" u="none" strike="noStrike" kern="0" cap="none" spc="0" normalizeH="0" baseline="0" dirty="0" err="1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이지태스크에서</a:t>
            </a:r>
            <a:r>
              <a:rPr kumimoji="0" lang="ko-KR" altLang="en-US" sz="1400" i="0" u="none" strike="noStrike" kern="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 </a:t>
            </a:r>
            <a:endParaRPr kumimoji="0" lang="en-US" altLang="ko-KR" sz="1400" i="0" u="none" strike="noStrike" kern="0" cap="none" spc="0" normalizeH="0" baseline="0" dirty="0">
              <a:solidFill>
                <a:srgbClr val="000000"/>
              </a:solidFill>
              <a:effectLst/>
              <a:uLnTx/>
              <a:uFillTx/>
              <a:latin typeface="제주고딕"/>
              <a:ea typeface="제주고딕"/>
            </a:endParaRPr>
          </a:p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1400" i="0" u="none" strike="noStrike" kern="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 돈으로 살 수 있는 것</a:t>
            </a:r>
            <a:r>
              <a:rPr kumimoji="0" lang="en-US" altLang="ko-KR" sz="1400" i="0" u="none" strike="noStrike" kern="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?</a:t>
            </a:r>
            <a:endParaRPr kumimoji="0" lang="ko-KR" altLang="en-US" sz="1400" i="0" u="none" strike="noStrike" kern="0" cap="none" spc="0" normalizeH="0" baseline="0" dirty="0">
              <a:solidFill>
                <a:srgbClr val="000000"/>
              </a:solidFill>
              <a:effectLst/>
              <a:uLnTx/>
              <a:uFillTx/>
              <a:latin typeface="제주고딕"/>
              <a:ea typeface="제주고딕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6FE7103-07EA-4607-8ADC-FEB9BB424562}"/>
              </a:ext>
            </a:extLst>
          </p:cNvPr>
          <p:cNvSpPr/>
          <p:nvPr/>
        </p:nvSpPr>
        <p:spPr>
          <a:xfrm>
            <a:off x="238911" y="1084437"/>
            <a:ext cx="2736304" cy="89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  <a:t>* </a:t>
            </a:r>
            <a:r>
              <a:rPr lang="ko-KR" altLang="en-US" sz="1200" dirty="0">
                <a:solidFill>
                  <a:srgbClr val="FFFFFF"/>
                </a:solidFill>
                <a:latin typeface="제주고딕"/>
                <a:ea typeface="제주고딕"/>
              </a:rPr>
              <a:t>건강한 시간</a:t>
            </a:r>
            <a:b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</a:br>
            <a: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  <a:t>* </a:t>
            </a:r>
            <a:r>
              <a:rPr lang="ko-KR" altLang="en-US" sz="1200" dirty="0">
                <a:solidFill>
                  <a:srgbClr val="FFFFFF"/>
                </a:solidFill>
                <a:latin typeface="제주고딕"/>
                <a:ea typeface="제주고딕"/>
              </a:rPr>
              <a:t>성장기회</a:t>
            </a:r>
            <a:endParaRPr lang="en-US" altLang="ko-KR" sz="1200" dirty="0">
              <a:solidFill>
                <a:srgbClr val="FFFFFF"/>
              </a:solidFill>
              <a:latin typeface="제주고딕"/>
              <a:ea typeface="제주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  <a:t>* </a:t>
            </a:r>
            <a:r>
              <a:rPr lang="ko-KR" altLang="en-US" sz="1200" dirty="0">
                <a:solidFill>
                  <a:srgbClr val="FFFFFF"/>
                </a:solidFill>
                <a:latin typeface="제주고딕"/>
                <a:ea typeface="제주고딕"/>
              </a:rPr>
              <a:t>일 기획 및 분배능력 향상</a:t>
            </a:r>
            <a:endParaRPr lang="en-US" altLang="ko-KR" sz="1200" dirty="0">
              <a:solidFill>
                <a:srgbClr val="FFFFFF"/>
              </a:solidFill>
              <a:latin typeface="제주고딕"/>
              <a:ea typeface="제주고딕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0136051-E3C3-4EB3-A21C-C7BFC4101AF0}"/>
              </a:ext>
            </a:extLst>
          </p:cNvPr>
          <p:cNvGrpSpPr/>
          <p:nvPr/>
        </p:nvGrpSpPr>
        <p:grpSpPr>
          <a:xfrm>
            <a:off x="159013" y="3429000"/>
            <a:ext cx="2697151" cy="2420234"/>
            <a:chOff x="386982" y="2303055"/>
            <a:chExt cx="3578647" cy="3161724"/>
          </a:xfrm>
        </p:grpSpPr>
        <p:sp>
          <p:nvSpPr>
            <p:cNvPr id="36" name="직사각형 15">
              <a:extLst>
                <a:ext uri="{FF2B5EF4-FFF2-40B4-BE49-F238E27FC236}">
                  <a16:creationId xmlns:a16="http://schemas.microsoft.com/office/drawing/2014/main" id="{29AB9638-D2E5-4F6F-86E0-DBC26DEC2D6B}"/>
                </a:ext>
              </a:extLst>
            </p:cNvPr>
            <p:cNvSpPr/>
            <p:nvPr/>
          </p:nvSpPr>
          <p:spPr>
            <a:xfrm>
              <a:off x="1396895" y="2303055"/>
              <a:ext cx="1835563" cy="36045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 dirty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업무</a:t>
              </a:r>
            </a:p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 dirty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스트레스</a:t>
              </a:r>
            </a:p>
          </p:txBody>
        </p:sp>
        <p:grpSp>
          <p:nvGrpSpPr>
            <p:cNvPr id="37" name="그룹 38">
              <a:extLst>
                <a:ext uri="{FF2B5EF4-FFF2-40B4-BE49-F238E27FC236}">
                  <a16:creationId xmlns:a16="http://schemas.microsoft.com/office/drawing/2014/main" id="{689207F5-FA03-4C7D-B364-35D8EE549D60}"/>
                </a:ext>
              </a:extLst>
            </p:cNvPr>
            <p:cNvGrpSpPr/>
            <p:nvPr/>
          </p:nvGrpSpPr>
          <p:grpSpPr>
            <a:xfrm>
              <a:off x="390995" y="2458963"/>
              <a:ext cx="1824599" cy="970037"/>
              <a:chOff x="678571" y="975811"/>
              <a:chExt cx="2070762" cy="1100908"/>
            </a:xfrm>
          </p:grpSpPr>
          <p:sp>
            <p:nvSpPr>
              <p:cNvPr id="50" name="직사각형 10">
                <a:extLst>
                  <a:ext uri="{FF2B5EF4-FFF2-40B4-BE49-F238E27FC236}">
                    <a16:creationId xmlns:a16="http://schemas.microsoft.com/office/drawing/2014/main" id="{A9B33E9B-8858-4284-BD35-4BE77AF2D7E7}"/>
                  </a:ext>
                </a:extLst>
              </p:cNvPr>
              <p:cNvSpPr/>
              <p:nvPr/>
            </p:nvSpPr>
            <p:spPr>
              <a:xfrm>
                <a:off x="678571" y="1724057"/>
                <a:ext cx="2070762" cy="35266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indent="0" algn="ctr" defTabSz="914400" rtl="0" eaLnBrk="1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ko-KR" altLang="en-US" sz="800" b="0" i="0" u="none" strike="noStrike" kern="0" cap="none" spc="0" normalizeH="0" baseline="0" dirty="0">
                    <a:solidFill>
                      <a:srgbClr val="203864"/>
                    </a:solidFill>
                    <a:effectLst/>
                    <a:uLnTx/>
                    <a:uFillTx/>
                    <a:latin typeface="제주고딕"/>
                    <a:ea typeface="제주고딕"/>
                  </a:rPr>
                  <a:t>건강을 위한 노력</a:t>
                </a:r>
              </a:p>
            </p:txBody>
          </p:sp>
          <p:pic>
            <p:nvPicPr>
              <p:cNvPr id="51" name="그림 27">
                <a:extLst>
                  <a:ext uri="{FF2B5EF4-FFF2-40B4-BE49-F238E27FC236}">
                    <a16:creationId xmlns:a16="http://schemas.microsoft.com/office/drawing/2014/main" id="{CE7ED027-0726-4603-BF49-6027BA7376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tretch>
                <a:fillRect/>
              </a:stretch>
            </p:blipFill>
            <p:spPr>
              <a:xfrm>
                <a:off x="1180318" y="1012522"/>
                <a:ext cx="719999" cy="719998"/>
              </a:xfrm>
              <a:prstGeom prst="rect">
                <a:avLst/>
              </a:prstGeom>
            </p:spPr>
          </p:pic>
          <p:pic>
            <p:nvPicPr>
              <p:cNvPr id="52" name="그래픽 29">
                <a:extLst>
                  <a:ext uri="{FF2B5EF4-FFF2-40B4-BE49-F238E27FC236}">
                    <a16:creationId xmlns:a16="http://schemas.microsoft.com/office/drawing/2014/main" id="{DAA28093-BE83-43C8-BD56-72814E5D3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tretch>
                <a:fillRect/>
              </a:stretch>
            </p:blipFill>
            <p:spPr>
              <a:xfrm>
                <a:off x="1737962" y="975811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8" name="그룹 39">
              <a:extLst>
                <a:ext uri="{FF2B5EF4-FFF2-40B4-BE49-F238E27FC236}">
                  <a16:creationId xmlns:a16="http://schemas.microsoft.com/office/drawing/2014/main" id="{4E1A3CD6-4B14-41B7-9A02-19ED9439BD96}"/>
                </a:ext>
              </a:extLst>
            </p:cNvPr>
            <p:cNvGrpSpPr/>
            <p:nvPr/>
          </p:nvGrpSpPr>
          <p:grpSpPr>
            <a:xfrm>
              <a:off x="386982" y="4340783"/>
              <a:ext cx="1824601" cy="1123996"/>
              <a:chOff x="507122" y="3609420"/>
              <a:chExt cx="2070764" cy="1360300"/>
            </a:xfrm>
          </p:grpSpPr>
          <p:sp>
            <p:nvSpPr>
              <p:cNvPr id="46" name="직사각형 12">
                <a:extLst>
                  <a:ext uri="{FF2B5EF4-FFF2-40B4-BE49-F238E27FC236}">
                    <a16:creationId xmlns:a16="http://schemas.microsoft.com/office/drawing/2014/main" id="{0FED6682-8166-463C-92B8-C1C2A2214543}"/>
                  </a:ext>
                </a:extLst>
              </p:cNvPr>
              <p:cNvSpPr/>
              <p:nvPr/>
            </p:nvSpPr>
            <p:spPr>
              <a:xfrm>
                <a:off x="507122" y="4749819"/>
                <a:ext cx="2070764" cy="21990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indent="0" algn="ctr" defTabSz="914400" rtl="0" eaLnBrk="1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ko-KR" altLang="en-US" sz="900" b="0" i="0" u="none" strike="noStrike" kern="0" cap="none" spc="0" normalizeH="0" baseline="0" dirty="0">
                    <a:solidFill>
                      <a:srgbClr val="203864"/>
                    </a:solidFill>
                    <a:effectLst/>
                    <a:uLnTx/>
                    <a:uFillTx/>
                    <a:latin typeface="제주고딕"/>
                    <a:ea typeface="제주고딕"/>
                  </a:rPr>
                  <a:t>성장할 수 있는 기회</a:t>
                </a:r>
              </a:p>
            </p:txBody>
          </p:sp>
          <p:pic>
            <p:nvPicPr>
              <p:cNvPr id="47" name="그래픽 31">
                <a:extLst>
                  <a:ext uri="{FF2B5EF4-FFF2-40B4-BE49-F238E27FC236}">
                    <a16:creationId xmlns:a16="http://schemas.microsoft.com/office/drawing/2014/main" id="{D4FA0D61-0B57-4AA5-86AE-259E28016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tretch>
                <a:fillRect/>
              </a:stretch>
            </p:blipFill>
            <p:spPr>
              <a:xfrm>
                <a:off x="983543" y="3609420"/>
                <a:ext cx="536309" cy="536309"/>
              </a:xfrm>
              <a:prstGeom prst="rect">
                <a:avLst/>
              </a:prstGeom>
            </p:spPr>
          </p:pic>
          <p:pic>
            <p:nvPicPr>
              <p:cNvPr id="48" name="그래픽 33">
                <a:extLst>
                  <a:ext uri="{FF2B5EF4-FFF2-40B4-BE49-F238E27FC236}">
                    <a16:creationId xmlns:a16="http://schemas.microsoft.com/office/drawing/2014/main" id="{BCC5FA64-0586-4B87-B14F-16135E0CDC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tretch>
                <a:fillRect/>
              </a:stretch>
            </p:blipFill>
            <p:spPr>
              <a:xfrm>
                <a:off x="1539314" y="3632264"/>
                <a:ext cx="611730" cy="611730"/>
              </a:xfrm>
              <a:prstGeom prst="rect">
                <a:avLst/>
              </a:prstGeom>
            </p:spPr>
          </p:pic>
          <p:pic>
            <p:nvPicPr>
              <p:cNvPr id="49" name="그래픽 37">
                <a:extLst>
                  <a:ext uri="{FF2B5EF4-FFF2-40B4-BE49-F238E27FC236}">
                    <a16:creationId xmlns:a16="http://schemas.microsoft.com/office/drawing/2014/main" id="{E4231834-4583-47D3-9F46-FCD2E90C1F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/>
              <a:stretch>
                <a:fillRect/>
              </a:stretch>
            </p:blipFill>
            <p:spPr>
              <a:xfrm>
                <a:off x="1191858" y="4068993"/>
                <a:ext cx="720002" cy="720002"/>
              </a:xfrm>
              <a:prstGeom prst="rect">
                <a:avLst/>
              </a:prstGeom>
            </p:spPr>
          </p:pic>
        </p:grpSp>
        <p:sp>
          <p:nvSpPr>
            <p:cNvPr id="39" name="화살표: 오른쪽 47">
              <a:extLst>
                <a:ext uri="{FF2B5EF4-FFF2-40B4-BE49-F238E27FC236}">
                  <a16:creationId xmlns:a16="http://schemas.microsoft.com/office/drawing/2014/main" id="{9E75B22C-EA1F-4C85-91AD-AE7B8E86233C}"/>
                </a:ext>
              </a:extLst>
            </p:cNvPr>
            <p:cNvSpPr/>
            <p:nvPr/>
          </p:nvSpPr>
          <p:spPr>
            <a:xfrm>
              <a:off x="1565977" y="4807930"/>
              <a:ext cx="1835563" cy="407888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시간 부족</a:t>
              </a:r>
            </a:p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바쁜 업무</a:t>
              </a:r>
            </a:p>
          </p:txBody>
        </p:sp>
        <p:pic>
          <p:nvPicPr>
            <p:cNvPr id="40" name="그래픽 4">
              <a:extLst>
                <a:ext uri="{FF2B5EF4-FFF2-40B4-BE49-F238E27FC236}">
                  <a16:creationId xmlns:a16="http://schemas.microsoft.com/office/drawing/2014/main" id="{CBA7659F-02A6-4382-B0AF-784F1BA6D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tretch>
              <a:fillRect/>
            </a:stretch>
          </p:blipFill>
          <p:spPr>
            <a:xfrm>
              <a:off x="3061153" y="3167471"/>
              <a:ext cx="843647" cy="843646"/>
            </a:xfrm>
            <a:prstGeom prst="rect">
              <a:avLst/>
            </a:prstGeom>
          </p:spPr>
        </p:pic>
        <p:sp>
          <p:nvSpPr>
            <p:cNvPr id="41" name="화살표: 갈매기형 수장 30">
              <a:extLst>
                <a:ext uri="{FF2B5EF4-FFF2-40B4-BE49-F238E27FC236}">
                  <a16:creationId xmlns:a16="http://schemas.microsoft.com/office/drawing/2014/main" id="{ABED9274-8F38-4830-86C7-E3F36D53991C}"/>
                </a:ext>
              </a:extLst>
            </p:cNvPr>
            <p:cNvSpPr/>
            <p:nvPr/>
          </p:nvSpPr>
          <p:spPr>
            <a:xfrm rot="3601288">
              <a:off x="3026897" y="3025959"/>
              <a:ext cx="144816" cy="185162"/>
            </a:xfrm>
            <a:prstGeom prst="chevron">
              <a:avLst>
                <a:gd name="adj" fmla="val 73413"/>
              </a:avLst>
            </a:prstGeom>
            <a:solidFill>
              <a:srgbClr val="A6A6A6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6518B90F-4851-4E2C-AE62-7D760E091554}"/>
                </a:ext>
              </a:extLst>
            </p:cNvPr>
            <p:cNvSpPr/>
            <p:nvPr/>
          </p:nvSpPr>
          <p:spPr>
            <a:xfrm>
              <a:off x="2982929" y="4055420"/>
              <a:ext cx="982700" cy="310739"/>
            </a:xfrm>
            <a:prstGeom prst="roundRect">
              <a:avLst>
                <a:gd name="adj" fmla="val 16667"/>
              </a:avLst>
            </a:prstGeom>
            <a:solidFill>
              <a:srgbClr val="8CC3D0">
                <a:alpha val="54900"/>
              </a:srgbClr>
            </a:solidFill>
            <a:ln w="19050" cap="flat" cmpd="sng" algn="ctr">
              <a:noFill/>
              <a:prstDash val="dash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1000" b="1" i="0" u="none" strike="noStrike" kern="0" cap="none" spc="0" normalizeH="0" baseline="0" dirty="0">
                  <a:solidFill>
                    <a:srgbClr val="002455"/>
                  </a:solidFill>
                  <a:effectLst/>
                  <a:uLnTx/>
                  <a:uFillTx/>
                  <a:latin typeface="맑은 고딕"/>
                  <a:ea typeface="맑은 고딕"/>
                  <a:cs typeface="맑은 고딕"/>
                </a:rPr>
                <a:t>무용지물</a:t>
              </a:r>
            </a:p>
          </p:txBody>
        </p:sp>
        <p:sp>
          <p:nvSpPr>
            <p:cNvPr id="43" name="화살표: 갈매기형 수장 48">
              <a:extLst>
                <a:ext uri="{FF2B5EF4-FFF2-40B4-BE49-F238E27FC236}">
                  <a16:creationId xmlns:a16="http://schemas.microsoft.com/office/drawing/2014/main" id="{4CAE2C47-7280-4774-B2C2-CBC37B47FD6E}"/>
                </a:ext>
              </a:extLst>
            </p:cNvPr>
            <p:cNvSpPr/>
            <p:nvPr/>
          </p:nvSpPr>
          <p:spPr>
            <a:xfrm rot="19321422">
              <a:off x="2947222" y="4471128"/>
              <a:ext cx="144816" cy="185162"/>
            </a:xfrm>
            <a:prstGeom prst="chevron">
              <a:avLst>
                <a:gd name="adj" fmla="val 73413"/>
              </a:avLst>
            </a:prstGeom>
            <a:solidFill>
              <a:srgbClr val="A6A6A6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44" name="원호 14">
              <a:extLst>
                <a:ext uri="{FF2B5EF4-FFF2-40B4-BE49-F238E27FC236}">
                  <a16:creationId xmlns:a16="http://schemas.microsoft.com/office/drawing/2014/main" id="{2904BDE0-71A4-48F5-921F-39311795C602}"/>
                </a:ext>
              </a:extLst>
            </p:cNvPr>
            <p:cNvSpPr/>
            <p:nvPr/>
          </p:nvSpPr>
          <p:spPr>
            <a:xfrm rot="8704483">
              <a:off x="1568134" y="2989255"/>
              <a:ext cx="2220210" cy="1647461"/>
            </a:xfrm>
            <a:prstGeom prst="arc">
              <a:avLst>
                <a:gd name="adj1" fmla="val 16953336"/>
                <a:gd name="adj2" fmla="val 20946856"/>
              </a:avLst>
            </a:prstGeom>
            <a:noFill/>
            <a:ln w="9525" cap="flat" cmpd="sng" algn="ctr">
              <a:solidFill>
                <a:srgbClr val="A5A5A5">
                  <a:alpha val="100000"/>
                </a:srgbClr>
              </a:solidFill>
              <a:prstDash val="dash"/>
              <a:round/>
              <a:headEnd w="med" len="med"/>
              <a:tailEnd w="med" len="me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45" name="원호 51">
              <a:extLst>
                <a:ext uri="{FF2B5EF4-FFF2-40B4-BE49-F238E27FC236}">
                  <a16:creationId xmlns:a16="http://schemas.microsoft.com/office/drawing/2014/main" id="{C0938B6B-F61B-41F9-86C9-DBC0D66E294D}"/>
                </a:ext>
              </a:extLst>
            </p:cNvPr>
            <p:cNvSpPr/>
            <p:nvPr/>
          </p:nvSpPr>
          <p:spPr>
            <a:xfrm rot="20282086">
              <a:off x="1086030" y="2873364"/>
              <a:ext cx="2194021" cy="1662564"/>
            </a:xfrm>
            <a:prstGeom prst="arc">
              <a:avLst>
                <a:gd name="adj1" fmla="val 16200000"/>
                <a:gd name="adj2" fmla="val 20946856"/>
              </a:avLst>
            </a:prstGeom>
            <a:noFill/>
            <a:ln w="9525" cap="flat" cmpd="sng" algn="ctr">
              <a:solidFill>
                <a:srgbClr val="A5A5A5">
                  <a:alpha val="100000"/>
                </a:srgbClr>
              </a:solidFill>
              <a:prstDash val="dash"/>
              <a:round/>
              <a:headEnd w="med" len="med"/>
              <a:tailEnd w="med" len="me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</p:grpSp>
      <p:sp>
        <p:nvSpPr>
          <p:cNvPr id="53" name="직사각형 10">
            <a:extLst>
              <a:ext uri="{FF2B5EF4-FFF2-40B4-BE49-F238E27FC236}">
                <a16:creationId xmlns:a16="http://schemas.microsoft.com/office/drawing/2014/main" id="{BBE523A9-DFC7-48C3-8C42-C8218CCD52D0}"/>
              </a:ext>
            </a:extLst>
          </p:cNvPr>
          <p:cNvSpPr txBox="1"/>
          <p:nvPr/>
        </p:nvSpPr>
        <p:spPr>
          <a:xfrm>
            <a:off x="420438" y="4345741"/>
            <a:ext cx="15911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>
                <a:solidFill>
                  <a:srgbClr val="57A7C2"/>
                </a:solidFill>
                <a:latin typeface="Noto Sans CJK KR Regular"/>
                <a:ea typeface="Noto Sans CJK KR Regular"/>
                <a:cs typeface="Noto Sans CJK KR Regular"/>
                <a:sym typeface="Noto Sans CJK KR Regular"/>
              </a:defRPr>
            </a:pPr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잡무로</a:t>
            </a:r>
            <a:r>
              <a:rPr sz="12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인한</a:t>
            </a:r>
            <a:r>
              <a:rPr sz="1200" dirty="0">
                <a:solidFill>
                  <a:srgbClr val="0070C0"/>
                </a:solidFill>
                <a:latin typeface="+mn-ea"/>
                <a:ea typeface="+mn-ea"/>
              </a:rPr>
              <a:t> Burn out</a:t>
            </a:r>
          </a:p>
        </p:txBody>
      </p:sp>
      <p:sp>
        <p:nvSpPr>
          <p:cNvPr id="54" name="직사각형 11">
            <a:extLst>
              <a:ext uri="{FF2B5EF4-FFF2-40B4-BE49-F238E27FC236}">
                <a16:creationId xmlns:a16="http://schemas.microsoft.com/office/drawing/2014/main" id="{FA09F48A-E01B-47B2-B2B9-5151A4F81D6A}"/>
              </a:ext>
            </a:extLst>
          </p:cNvPr>
          <p:cNvSpPr txBox="1"/>
          <p:nvPr/>
        </p:nvSpPr>
        <p:spPr>
          <a:xfrm>
            <a:off x="570118" y="4622740"/>
            <a:ext cx="105092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57A7C2"/>
                </a:solidFill>
                <a:latin typeface="Noto Sans CJK KR Regular"/>
                <a:ea typeface="Noto Sans CJK KR Regular"/>
                <a:cs typeface="Noto Sans CJK KR Regular"/>
                <a:sym typeface="Noto Sans CJK KR Regular"/>
              </a:defRPr>
            </a:lvl1pPr>
          </a:lstStyle>
          <a:p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성장기회</a:t>
            </a:r>
            <a:r>
              <a:rPr sz="12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박탈</a:t>
            </a:r>
            <a:endParaRPr sz="12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61B16B-7BE8-4223-980C-94FB3ACF53CF}"/>
              </a:ext>
            </a:extLst>
          </p:cNvPr>
          <p:cNvSpPr txBox="1"/>
          <p:nvPr/>
        </p:nvSpPr>
        <p:spPr>
          <a:xfrm>
            <a:off x="280844" y="2086441"/>
            <a:ext cx="27212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‘</a:t>
            </a:r>
            <a:r>
              <a: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더 핵심적인 일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+mj-ea"/>
              </a:rPr>
              <a:t>을 할 수 있도록 </a:t>
            </a:r>
            <a:endParaRPr lang="en-US" altLang="ko-KR" sz="1400" dirty="0">
              <a:solidFill>
                <a:schemeClr val="tx1"/>
              </a:solidFill>
              <a:latin typeface="+mj-e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업무분담이 필요합니다</a:t>
            </a:r>
            <a:r>
              <a:rPr kumimoji="0" lang="en-US" altLang="ko-K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.</a:t>
            </a:r>
            <a:endParaRPr kumimoji="0" lang="ko-KR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ea"/>
              <a:cs typeface="+mj-cs"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8192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/>
              <a:t>목차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49257" y="3659414"/>
            <a:ext cx="3319276" cy="2417213"/>
            <a:chOff x="716764" y="3041101"/>
            <a:chExt cx="3319276" cy="2417213"/>
          </a:xfrm>
        </p:grpSpPr>
        <p:sp>
          <p:nvSpPr>
            <p:cNvPr id="3" name="순서도: 연결자 2"/>
            <p:cNvSpPr/>
            <p:nvPr/>
          </p:nvSpPr>
          <p:spPr>
            <a:xfrm>
              <a:off x="1930563" y="3041101"/>
              <a:ext cx="891678" cy="935813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1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764" y="4304152"/>
              <a:ext cx="331927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1. </a:t>
              </a:r>
              <a:r>
                <a:rPr lang="ko-KR" altLang="en-US" sz="1400" b="1" dirty="0"/>
                <a:t>문제인식</a:t>
              </a:r>
              <a:endParaRPr lang="en-US" altLang="ko-KR" sz="1400" b="1" dirty="0"/>
            </a:p>
            <a:p>
              <a:pPr marL="342900" indent="-342900" algn="ctr">
                <a:buAutoNum type="arabicPeriod"/>
              </a:pPr>
              <a:endParaRPr lang="en-US" altLang="ko-KR" sz="1100" b="1" dirty="0"/>
            </a:p>
            <a:p>
              <a:pPr algn="ctr"/>
              <a:endParaRPr lang="en-US" altLang="ko-KR" sz="1100" b="1" dirty="0"/>
            </a:p>
            <a:p>
              <a:pPr algn="ctr"/>
              <a:r>
                <a:rPr lang="en-US" altLang="ko-KR" sz="1100" dirty="0"/>
                <a:t>1-1. </a:t>
              </a:r>
              <a:r>
                <a:rPr lang="ko-KR" altLang="en-US" sz="1100" dirty="0"/>
                <a:t>창업아이템의 </a:t>
              </a:r>
              <a:r>
                <a:rPr lang="ko-KR" altLang="en-US" sz="1100" dirty="0" err="1"/>
                <a:t>개발동기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  <a:p>
              <a:pPr algn="ctr"/>
              <a:r>
                <a:rPr lang="en-US" altLang="ko-KR" sz="1100" dirty="0"/>
                <a:t>1-2 </a:t>
              </a:r>
              <a:r>
                <a:rPr lang="ko-KR" altLang="en-US" sz="1100" dirty="0"/>
                <a:t>창업아이템의 목적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필요성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654517" y="3659414"/>
            <a:ext cx="3319276" cy="2417213"/>
            <a:chOff x="716764" y="3041101"/>
            <a:chExt cx="3319276" cy="2417213"/>
          </a:xfrm>
        </p:grpSpPr>
        <p:sp>
          <p:nvSpPr>
            <p:cNvPr id="34" name="순서도: 연결자 33"/>
            <p:cNvSpPr/>
            <p:nvPr/>
          </p:nvSpPr>
          <p:spPr>
            <a:xfrm>
              <a:off x="1930563" y="3041101"/>
              <a:ext cx="891678" cy="935813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3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6764" y="4304152"/>
              <a:ext cx="331927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3. </a:t>
              </a:r>
              <a:r>
                <a:rPr lang="ko-KR" altLang="en-US" sz="1400" b="1" dirty="0"/>
                <a:t>문제인식</a:t>
              </a:r>
              <a:endParaRPr lang="en-US" altLang="ko-KR" sz="1400" b="1" dirty="0"/>
            </a:p>
            <a:p>
              <a:pPr marL="342900" indent="-342900" algn="ctr">
                <a:buAutoNum type="arabicPeriod"/>
              </a:pPr>
              <a:endParaRPr lang="en-US" altLang="ko-KR" sz="1100" b="1" dirty="0"/>
            </a:p>
            <a:p>
              <a:pPr algn="ctr"/>
              <a:endParaRPr lang="en-US" altLang="ko-KR" sz="1100" b="1" dirty="0"/>
            </a:p>
            <a:p>
              <a:pPr algn="ctr"/>
              <a:r>
                <a:rPr lang="en-US" altLang="ko-KR" sz="1100" dirty="0"/>
                <a:t>1-1. </a:t>
              </a:r>
              <a:r>
                <a:rPr lang="ko-KR" altLang="en-US" sz="1100" dirty="0"/>
                <a:t>창업아이템의 </a:t>
              </a:r>
              <a:r>
                <a:rPr lang="ko-KR" altLang="en-US" sz="1100" dirty="0" err="1"/>
                <a:t>개발동기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  <a:p>
              <a:pPr algn="ctr"/>
              <a:r>
                <a:rPr lang="en-US" altLang="ko-KR" sz="1100" dirty="0"/>
                <a:t>1-2 </a:t>
              </a:r>
              <a:r>
                <a:rPr lang="ko-KR" altLang="en-US" sz="1100" dirty="0"/>
                <a:t>창업아이템의 목적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필요성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184238" y="3659414"/>
            <a:ext cx="3319276" cy="2586490"/>
            <a:chOff x="716764" y="3041101"/>
            <a:chExt cx="3319276" cy="2586490"/>
          </a:xfrm>
        </p:grpSpPr>
        <p:sp>
          <p:nvSpPr>
            <p:cNvPr id="37" name="순서도: 연결자 36"/>
            <p:cNvSpPr/>
            <p:nvPr/>
          </p:nvSpPr>
          <p:spPr>
            <a:xfrm>
              <a:off x="1930563" y="3041101"/>
              <a:ext cx="891678" cy="935813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2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6764" y="4304152"/>
              <a:ext cx="3319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2. </a:t>
              </a:r>
              <a:r>
                <a:rPr lang="ko-KR" altLang="en-US" sz="1400" b="1" dirty="0"/>
                <a:t>실현가능성</a:t>
              </a:r>
              <a:r>
                <a:rPr lang="en-US" altLang="ko-KR" sz="1400" b="1" dirty="0"/>
                <a:t> </a:t>
              </a:r>
            </a:p>
            <a:p>
              <a:pPr algn="ctr"/>
              <a:endParaRPr lang="en-US" altLang="ko-KR" sz="1100" b="1" dirty="0"/>
            </a:p>
            <a:p>
              <a:pPr algn="ctr"/>
              <a:endParaRPr lang="en-US" altLang="ko-KR" sz="1100" b="1" dirty="0"/>
            </a:p>
            <a:p>
              <a:pPr algn="ctr"/>
              <a:r>
                <a:rPr lang="en-US" altLang="ko-KR" sz="1100" dirty="0"/>
                <a:t>2-1. </a:t>
              </a:r>
              <a:r>
                <a:rPr lang="ko-KR" altLang="en-US" sz="1100" dirty="0"/>
                <a:t>창업아이템의 개발</a:t>
              </a:r>
              <a:r>
                <a:rPr lang="en-US" altLang="ko-KR" sz="1100" dirty="0"/>
                <a:t>·</a:t>
              </a:r>
              <a:r>
                <a:rPr lang="ko-KR" altLang="en-US" sz="1100" dirty="0"/>
                <a:t>사업화 전략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  <a:p>
              <a:pPr algn="ctr"/>
              <a:r>
                <a:rPr lang="en-US" altLang="ko-KR" sz="1100" dirty="0"/>
                <a:t>2-2. </a:t>
              </a:r>
              <a:r>
                <a:rPr lang="ko-KR" altLang="en-US" sz="1100" dirty="0"/>
                <a:t>창업아이템의 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시장분석 및 경쟁력 확보방안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8332179" y="3659414"/>
            <a:ext cx="3319276" cy="2417213"/>
            <a:chOff x="716764" y="3041101"/>
            <a:chExt cx="3319276" cy="2417213"/>
          </a:xfrm>
        </p:grpSpPr>
        <p:sp>
          <p:nvSpPr>
            <p:cNvPr id="40" name="순서도: 연결자 39"/>
            <p:cNvSpPr/>
            <p:nvPr/>
          </p:nvSpPr>
          <p:spPr>
            <a:xfrm>
              <a:off x="1930563" y="3041101"/>
              <a:ext cx="891678" cy="935813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4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6764" y="4304152"/>
              <a:ext cx="331927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4. </a:t>
              </a:r>
              <a:r>
                <a:rPr lang="ko-KR" altLang="en-US" sz="1400" b="1" dirty="0"/>
                <a:t>문제인식</a:t>
              </a:r>
              <a:endParaRPr lang="en-US" altLang="ko-KR" sz="1400" b="1" dirty="0"/>
            </a:p>
            <a:p>
              <a:pPr algn="ctr"/>
              <a:endParaRPr lang="en-US" altLang="ko-KR" sz="1100" b="1" dirty="0"/>
            </a:p>
            <a:p>
              <a:pPr algn="ctr"/>
              <a:endParaRPr lang="en-US" altLang="ko-KR" sz="1100" b="1" dirty="0"/>
            </a:p>
            <a:p>
              <a:pPr algn="ctr"/>
              <a:r>
                <a:rPr lang="en-US" altLang="ko-KR" sz="1100" dirty="0"/>
                <a:t>1-1. </a:t>
              </a:r>
              <a:r>
                <a:rPr lang="ko-KR" altLang="en-US" sz="1100" dirty="0"/>
                <a:t>창업아이템의 </a:t>
              </a:r>
              <a:r>
                <a:rPr lang="ko-KR" altLang="en-US" sz="1100" dirty="0" err="1"/>
                <a:t>개발동기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  <a:p>
              <a:pPr algn="ctr"/>
              <a:r>
                <a:rPr lang="en-US" altLang="ko-KR" sz="1100" dirty="0"/>
                <a:t>1-2 </a:t>
              </a:r>
              <a:r>
                <a:rPr lang="ko-KR" altLang="en-US" sz="1100" dirty="0"/>
                <a:t>창업아이템의 목적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필요성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560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1. </a:t>
            </a:r>
            <a:r>
              <a:rPr lang="ko-KR" altLang="en-US" sz="3600" dirty="0"/>
              <a:t>문제인식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1-1. </a:t>
            </a:r>
            <a:r>
              <a:rPr lang="ko-KR" altLang="en-US" dirty="0"/>
              <a:t>창업아이템의 </a:t>
            </a:r>
            <a:r>
              <a:rPr lang="ko-KR" altLang="en-US" dirty="0" err="1"/>
              <a:t>개발동기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873066" y="3765021"/>
            <a:ext cx="3318933" cy="1625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23734" y="2648418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EASYTASK</a:t>
            </a:r>
          </a:p>
          <a:p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23734" y="5568143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EASYTASK</a:t>
            </a:r>
          </a:p>
          <a:p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3287" y="4100767"/>
            <a:ext cx="2088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/>
              <a:t>EASYTASK</a:t>
            </a:r>
          </a:p>
          <a:p>
            <a:pPr algn="r"/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pPr algn="r"/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pPr algn="r"/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0" y="2314845"/>
            <a:ext cx="3318933" cy="1625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-1" y="5232397"/>
            <a:ext cx="3318933" cy="162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2" y="2478346"/>
            <a:ext cx="1430867" cy="143086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22" y="3932892"/>
            <a:ext cx="1289856" cy="128985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8" y="5312829"/>
            <a:ext cx="1464733" cy="14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7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795814" y="2644998"/>
            <a:ext cx="4600369" cy="2916012"/>
            <a:chOff x="3643086" y="2354038"/>
            <a:chExt cx="4905826" cy="2916012"/>
          </a:xfrm>
        </p:grpSpPr>
        <p:cxnSp>
          <p:nvCxnSpPr>
            <p:cNvPr id="7" name="직선 연결선 6"/>
            <p:cNvCxnSpPr/>
            <p:nvPr/>
          </p:nvCxnSpPr>
          <p:spPr>
            <a:xfrm flipH="1">
              <a:off x="3643086" y="3827238"/>
              <a:ext cx="11928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flipH="1">
              <a:off x="7356021" y="3837219"/>
              <a:ext cx="11928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V="1">
              <a:off x="4243614" y="2354038"/>
              <a:ext cx="0" cy="2865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V="1">
              <a:off x="7952466" y="2404388"/>
              <a:ext cx="0" cy="28656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 flipV="1">
              <a:off x="3653058" y="2368514"/>
              <a:ext cx="596446" cy="2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>
              <a:off x="7946118" y="2419357"/>
              <a:ext cx="5964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3655787" y="5207000"/>
              <a:ext cx="5964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H="1">
              <a:off x="7946118" y="5257800"/>
              <a:ext cx="5964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1. </a:t>
            </a:r>
            <a:r>
              <a:rPr lang="ko-KR" altLang="en-US" sz="3600" dirty="0"/>
              <a:t>문제인식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1-2. </a:t>
            </a:r>
            <a:r>
              <a:rPr lang="ko-KR" altLang="en-US" dirty="0"/>
              <a:t>창업 아이템의 목적</a:t>
            </a:r>
            <a:r>
              <a:rPr lang="en-US" altLang="ko-KR" dirty="0"/>
              <a:t>(</a:t>
            </a:r>
            <a:r>
              <a:rPr lang="ko-KR" altLang="en-US" dirty="0"/>
              <a:t>필요성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육각형 3"/>
          <p:cNvSpPr/>
          <p:nvPr/>
        </p:nvSpPr>
        <p:spPr>
          <a:xfrm rot="5400000">
            <a:off x="5380263" y="2842983"/>
            <a:ext cx="1431472" cy="2520043"/>
          </a:xfrm>
          <a:prstGeom prst="hexagon">
            <a:avLst>
              <a:gd name="adj" fmla="val 27517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07" y="3548312"/>
            <a:ext cx="1109384" cy="11093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83174" y="2299983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/>
              <a:t>EASYTASK</a:t>
            </a:r>
          </a:p>
          <a:p>
            <a:pPr algn="ctr"/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pPr algn="ctr"/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pPr algn="ctr"/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057596" y="5071706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/>
              <a:t>EASYTASK</a:t>
            </a:r>
          </a:p>
          <a:p>
            <a:pPr algn="ctr"/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pPr algn="ctr"/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pPr algn="ctr"/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grpSp>
        <p:nvGrpSpPr>
          <p:cNvPr id="76" name="그룹 75"/>
          <p:cNvGrpSpPr/>
          <p:nvPr/>
        </p:nvGrpSpPr>
        <p:grpSpPr>
          <a:xfrm>
            <a:off x="787146" y="2299983"/>
            <a:ext cx="10621955" cy="3557468"/>
            <a:chOff x="787146" y="2024217"/>
            <a:chExt cx="10621955" cy="3557468"/>
          </a:xfrm>
        </p:grpSpPr>
        <p:grpSp>
          <p:nvGrpSpPr>
            <p:cNvPr id="43" name="그룹 42"/>
            <p:cNvGrpSpPr/>
            <p:nvPr/>
          </p:nvGrpSpPr>
          <p:grpSpPr>
            <a:xfrm flipH="1">
              <a:off x="8408091" y="2024217"/>
              <a:ext cx="2998884" cy="718983"/>
              <a:chOff x="787146" y="2024217"/>
              <a:chExt cx="3018452" cy="71898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787146" y="2024217"/>
                <a:ext cx="3018452" cy="718983"/>
                <a:chOff x="787146" y="2024217"/>
                <a:chExt cx="3018452" cy="718983"/>
              </a:xfrm>
            </p:grpSpPr>
            <p:sp>
              <p:nvSpPr>
                <p:cNvPr id="46" name="순서도: 수행의 시작/종료 45"/>
                <p:cNvSpPr/>
                <p:nvPr/>
              </p:nvSpPr>
              <p:spPr>
                <a:xfrm>
                  <a:off x="787146" y="2024217"/>
                  <a:ext cx="3008668" cy="718983"/>
                </a:xfrm>
                <a:prstGeom prst="flowChartTermina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현 46"/>
                <p:cNvSpPr/>
                <p:nvPr/>
              </p:nvSpPr>
              <p:spPr>
                <a:xfrm rot="10800000">
                  <a:off x="2939669" y="2024217"/>
                  <a:ext cx="865929" cy="718983"/>
                </a:xfrm>
                <a:prstGeom prst="chord">
                  <a:avLst>
                    <a:gd name="adj1" fmla="val 4906783"/>
                    <a:gd name="adj2" fmla="val 1670638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5" name="직사각형 44"/>
              <p:cNvSpPr/>
              <p:nvPr/>
            </p:nvSpPr>
            <p:spPr>
              <a:xfrm>
                <a:off x="3071592" y="2024217"/>
                <a:ext cx="358018" cy="7189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 flipH="1">
              <a:off x="8410217" y="3467746"/>
              <a:ext cx="2998884" cy="718983"/>
              <a:chOff x="787146" y="2024217"/>
              <a:chExt cx="3018452" cy="718983"/>
            </a:xfrm>
          </p:grpSpPr>
          <p:grpSp>
            <p:nvGrpSpPr>
              <p:cNvPr id="49" name="그룹 48"/>
              <p:cNvGrpSpPr/>
              <p:nvPr/>
            </p:nvGrpSpPr>
            <p:grpSpPr>
              <a:xfrm>
                <a:off x="787146" y="2024217"/>
                <a:ext cx="3018452" cy="718983"/>
                <a:chOff x="787146" y="2024217"/>
                <a:chExt cx="3018452" cy="718983"/>
              </a:xfrm>
            </p:grpSpPr>
            <p:sp>
              <p:nvSpPr>
                <p:cNvPr id="51" name="순서도: 수행의 시작/종료 50"/>
                <p:cNvSpPr/>
                <p:nvPr/>
              </p:nvSpPr>
              <p:spPr>
                <a:xfrm>
                  <a:off x="787146" y="2024217"/>
                  <a:ext cx="3008668" cy="718983"/>
                </a:xfrm>
                <a:prstGeom prst="flowChartTermina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현 51"/>
                <p:cNvSpPr/>
                <p:nvPr/>
              </p:nvSpPr>
              <p:spPr>
                <a:xfrm rot="10800000">
                  <a:off x="2939669" y="2024217"/>
                  <a:ext cx="865929" cy="718983"/>
                </a:xfrm>
                <a:prstGeom prst="chord">
                  <a:avLst>
                    <a:gd name="adj1" fmla="val 4906783"/>
                    <a:gd name="adj2" fmla="val 1670638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0" name="직사각형 49"/>
              <p:cNvSpPr/>
              <p:nvPr/>
            </p:nvSpPr>
            <p:spPr>
              <a:xfrm>
                <a:off x="3071592" y="2024217"/>
                <a:ext cx="358018" cy="7189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 flipH="1">
              <a:off x="8408091" y="4862702"/>
              <a:ext cx="2998884" cy="718983"/>
              <a:chOff x="787146" y="2024217"/>
              <a:chExt cx="3018452" cy="718983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787146" y="2024217"/>
                <a:ext cx="3018452" cy="718983"/>
                <a:chOff x="787146" y="2024217"/>
                <a:chExt cx="3018452" cy="718983"/>
              </a:xfrm>
            </p:grpSpPr>
            <p:sp>
              <p:nvSpPr>
                <p:cNvPr id="56" name="순서도: 수행의 시작/종료 55"/>
                <p:cNvSpPr/>
                <p:nvPr/>
              </p:nvSpPr>
              <p:spPr>
                <a:xfrm>
                  <a:off x="787146" y="2024217"/>
                  <a:ext cx="3008668" cy="718983"/>
                </a:xfrm>
                <a:prstGeom prst="flowChartTermina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현 56"/>
                <p:cNvSpPr/>
                <p:nvPr/>
              </p:nvSpPr>
              <p:spPr>
                <a:xfrm rot="10800000">
                  <a:off x="2939669" y="2024217"/>
                  <a:ext cx="865929" cy="718983"/>
                </a:xfrm>
                <a:prstGeom prst="chord">
                  <a:avLst>
                    <a:gd name="adj1" fmla="val 4906783"/>
                    <a:gd name="adj2" fmla="val 1670638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5" name="직사각형 54"/>
              <p:cNvSpPr/>
              <p:nvPr/>
            </p:nvSpPr>
            <p:spPr>
              <a:xfrm>
                <a:off x="3071592" y="2024217"/>
                <a:ext cx="358018" cy="7189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787146" y="2024217"/>
              <a:ext cx="3020578" cy="3557468"/>
              <a:chOff x="787146" y="2024217"/>
              <a:chExt cx="3020578" cy="3557468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787146" y="2024217"/>
                <a:ext cx="3018452" cy="718983"/>
                <a:chOff x="787146" y="2024217"/>
                <a:chExt cx="3018452" cy="718983"/>
              </a:xfrm>
            </p:grpSpPr>
            <p:grpSp>
              <p:nvGrpSpPr>
                <p:cNvPr id="30" name="그룹 29"/>
                <p:cNvGrpSpPr/>
                <p:nvPr/>
              </p:nvGrpSpPr>
              <p:grpSpPr>
                <a:xfrm>
                  <a:off x="787146" y="2024217"/>
                  <a:ext cx="3018452" cy="718983"/>
                  <a:chOff x="787146" y="2024217"/>
                  <a:chExt cx="3018452" cy="718983"/>
                </a:xfrm>
              </p:grpSpPr>
              <p:sp>
                <p:nvSpPr>
                  <p:cNvPr id="27" name="순서도: 수행의 시작/종료 26"/>
                  <p:cNvSpPr/>
                  <p:nvPr/>
                </p:nvSpPr>
                <p:spPr>
                  <a:xfrm>
                    <a:off x="787146" y="2024217"/>
                    <a:ext cx="3008668" cy="718983"/>
                  </a:xfrm>
                  <a:prstGeom prst="flowChartTerminator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현 28"/>
                  <p:cNvSpPr/>
                  <p:nvPr/>
                </p:nvSpPr>
                <p:spPr>
                  <a:xfrm rot="10800000">
                    <a:off x="2939669" y="2024217"/>
                    <a:ext cx="865929" cy="718983"/>
                  </a:xfrm>
                  <a:prstGeom prst="chord">
                    <a:avLst>
                      <a:gd name="adj1" fmla="val 4906783"/>
                      <a:gd name="adj2" fmla="val 16706381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1" name="직사각형 30"/>
                <p:cNvSpPr/>
                <p:nvPr/>
              </p:nvSpPr>
              <p:spPr>
                <a:xfrm>
                  <a:off x="3071592" y="2024217"/>
                  <a:ext cx="358018" cy="7189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그룹 32"/>
              <p:cNvGrpSpPr/>
              <p:nvPr/>
            </p:nvGrpSpPr>
            <p:grpSpPr>
              <a:xfrm>
                <a:off x="789272" y="3467746"/>
                <a:ext cx="3018452" cy="718983"/>
                <a:chOff x="787146" y="2024217"/>
                <a:chExt cx="3018452" cy="718983"/>
              </a:xfrm>
            </p:grpSpPr>
            <p:grpSp>
              <p:nvGrpSpPr>
                <p:cNvPr id="34" name="그룹 33"/>
                <p:cNvGrpSpPr/>
                <p:nvPr/>
              </p:nvGrpSpPr>
              <p:grpSpPr>
                <a:xfrm>
                  <a:off x="787146" y="2024217"/>
                  <a:ext cx="3018452" cy="718983"/>
                  <a:chOff x="787146" y="2024217"/>
                  <a:chExt cx="3018452" cy="718983"/>
                </a:xfrm>
              </p:grpSpPr>
              <p:sp>
                <p:nvSpPr>
                  <p:cNvPr id="36" name="순서도: 수행의 시작/종료 35"/>
                  <p:cNvSpPr/>
                  <p:nvPr/>
                </p:nvSpPr>
                <p:spPr>
                  <a:xfrm>
                    <a:off x="787146" y="2024217"/>
                    <a:ext cx="3008668" cy="718983"/>
                  </a:xfrm>
                  <a:prstGeom prst="flowChartTerminator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현 36"/>
                  <p:cNvSpPr/>
                  <p:nvPr/>
                </p:nvSpPr>
                <p:spPr>
                  <a:xfrm rot="10800000">
                    <a:off x="2939669" y="2024217"/>
                    <a:ext cx="865929" cy="718983"/>
                  </a:xfrm>
                  <a:prstGeom prst="chord">
                    <a:avLst>
                      <a:gd name="adj1" fmla="val 4906783"/>
                      <a:gd name="adj2" fmla="val 16706381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5" name="직사각형 34"/>
                <p:cNvSpPr/>
                <p:nvPr/>
              </p:nvSpPr>
              <p:spPr>
                <a:xfrm>
                  <a:off x="3071592" y="2024217"/>
                  <a:ext cx="358018" cy="7189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8" name="그룹 37"/>
              <p:cNvGrpSpPr/>
              <p:nvPr/>
            </p:nvGrpSpPr>
            <p:grpSpPr>
              <a:xfrm>
                <a:off x="787146" y="4862702"/>
                <a:ext cx="3018452" cy="718983"/>
                <a:chOff x="787146" y="2024217"/>
                <a:chExt cx="3018452" cy="718983"/>
              </a:xfrm>
            </p:grpSpPr>
            <p:grpSp>
              <p:nvGrpSpPr>
                <p:cNvPr id="39" name="그룹 38"/>
                <p:cNvGrpSpPr/>
                <p:nvPr/>
              </p:nvGrpSpPr>
              <p:grpSpPr>
                <a:xfrm>
                  <a:off x="787146" y="2024217"/>
                  <a:ext cx="3018452" cy="718983"/>
                  <a:chOff x="787146" y="2024217"/>
                  <a:chExt cx="3018452" cy="718983"/>
                </a:xfrm>
              </p:grpSpPr>
              <p:sp>
                <p:nvSpPr>
                  <p:cNvPr id="41" name="순서도: 수행의 시작/종료 40"/>
                  <p:cNvSpPr/>
                  <p:nvPr/>
                </p:nvSpPr>
                <p:spPr>
                  <a:xfrm>
                    <a:off x="787146" y="2024217"/>
                    <a:ext cx="3008668" cy="718983"/>
                  </a:xfrm>
                  <a:prstGeom prst="flowChartTerminator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현 41"/>
                  <p:cNvSpPr/>
                  <p:nvPr/>
                </p:nvSpPr>
                <p:spPr>
                  <a:xfrm rot="10800000">
                    <a:off x="2939669" y="2024217"/>
                    <a:ext cx="865929" cy="718983"/>
                  </a:xfrm>
                  <a:prstGeom prst="chord">
                    <a:avLst>
                      <a:gd name="adj1" fmla="val 4906783"/>
                      <a:gd name="adj2" fmla="val 16706381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0" name="직사각형 39"/>
                <p:cNvSpPr/>
                <p:nvPr/>
              </p:nvSpPr>
              <p:spPr>
                <a:xfrm>
                  <a:off x="3071592" y="2024217"/>
                  <a:ext cx="358018" cy="7189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224582" y="2199042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A</a:t>
                </a:r>
                <a:endParaRPr lang="ko-KR" alt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25783" y="5029796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C</a:t>
                </a:r>
                <a:endParaRPr lang="ko-KR" alt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225783" y="361828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B</a:t>
                </a:r>
                <a:endParaRPr lang="ko-KR" altLang="en-US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8651842" y="219904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653043" y="50297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F</a:t>
              </a:r>
              <a:endParaRPr lang="ko-KR" alt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653043" y="361828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E</a:t>
              </a:r>
              <a:endParaRPr lang="ko-KR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59175" y="3642377"/>
              <a:ext cx="1350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chemeClr val="bg2"/>
                  </a:solidFill>
                </a:rPr>
                <a:t>EASYTASK</a:t>
              </a:r>
              <a:endParaRPr lang="ko-KR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59175" y="2174150"/>
              <a:ext cx="1350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chemeClr val="bg2"/>
                  </a:solidFill>
                </a:rPr>
                <a:t>EASYTASK</a:t>
              </a:r>
              <a:endParaRPr lang="ko-KR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59175" y="5032491"/>
              <a:ext cx="1350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chemeClr val="bg2"/>
                  </a:solidFill>
                </a:rPr>
                <a:t>EASYTASK</a:t>
              </a:r>
              <a:endParaRPr lang="ko-KR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505382" y="3632025"/>
              <a:ext cx="1350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chemeClr val="bg2"/>
                  </a:solidFill>
                </a:rPr>
                <a:t>EASYTASK</a:t>
              </a:r>
              <a:endParaRPr lang="ko-KR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505382" y="2163798"/>
              <a:ext cx="1350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chemeClr val="bg2"/>
                  </a:solidFill>
                </a:rPr>
                <a:t>EASYTASK</a:t>
              </a:r>
              <a:endParaRPr lang="ko-KR" alt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505382" y="5022139"/>
              <a:ext cx="1350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chemeClr val="bg2"/>
                  </a:solidFill>
                </a:rPr>
                <a:t>EASYTASK</a:t>
              </a:r>
              <a:endParaRPr lang="ko-KR" alt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13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2. </a:t>
            </a:r>
            <a:r>
              <a:rPr lang="ko-KR" altLang="en-US" sz="3600" dirty="0"/>
              <a:t>실현가능성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2-1. </a:t>
            </a:r>
            <a:r>
              <a:rPr lang="ko-KR" altLang="en-US" dirty="0"/>
              <a:t>창업아이템의 개발</a:t>
            </a:r>
            <a:r>
              <a:rPr lang="en-US" altLang="ko-KR" dirty="0"/>
              <a:t>·</a:t>
            </a:r>
            <a:r>
              <a:rPr lang="ko-KR" altLang="en-US" dirty="0"/>
              <a:t>사업화 전략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766806" y="2433235"/>
            <a:ext cx="9017607" cy="1766806"/>
            <a:chOff x="1301857" y="2572720"/>
            <a:chExt cx="9017607" cy="1766806"/>
          </a:xfrm>
        </p:grpSpPr>
        <p:sp>
          <p:nvSpPr>
            <p:cNvPr id="4" name="갈매기형 수장 3"/>
            <p:cNvSpPr/>
            <p:nvPr/>
          </p:nvSpPr>
          <p:spPr>
            <a:xfrm>
              <a:off x="1301857" y="2572720"/>
              <a:ext cx="1828800" cy="1766806"/>
            </a:xfrm>
            <a:prstGeom prst="chevron">
              <a:avLst>
                <a:gd name="adj" fmla="val 3832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3698126" y="2572720"/>
              <a:ext cx="1828800" cy="1766806"/>
            </a:xfrm>
            <a:prstGeom prst="chevron">
              <a:avLst>
                <a:gd name="adj" fmla="val 3832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6094395" y="2572720"/>
              <a:ext cx="1828800" cy="1766806"/>
            </a:xfrm>
            <a:prstGeom prst="chevron">
              <a:avLst>
                <a:gd name="adj" fmla="val 3832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갈매기형 수장 6"/>
            <p:cNvSpPr/>
            <p:nvPr/>
          </p:nvSpPr>
          <p:spPr>
            <a:xfrm>
              <a:off x="8490664" y="2572720"/>
              <a:ext cx="1828800" cy="1766806"/>
            </a:xfrm>
            <a:prstGeom prst="chevron">
              <a:avLst>
                <a:gd name="adj" fmla="val 3832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922" y="2952428"/>
              <a:ext cx="1007390" cy="100739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967" y="2952428"/>
              <a:ext cx="1013850" cy="101385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35" y="2990801"/>
              <a:ext cx="957021" cy="95702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870" y="2987299"/>
              <a:ext cx="937647" cy="937647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1636850" y="4293029"/>
            <a:ext cx="9277520" cy="1868506"/>
            <a:chOff x="1636850" y="4293029"/>
            <a:chExt cx="9277520" cy="1868506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681207" y="4293029"/>
              <a:ext cx="0" cy="821411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36850" y="5207428"/>
              <a:ext cx="20887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/>
                <a:t>EASYTASK</a:t>
              </a:r>
            </a:p>
            <a:p>
              <a:pPr algn="ctr"/>
              <a:r>
                <a:rPr lang="ko-KR" altLang="en-US" sz="1400" dirty="0"/>
                <a:t>시간제온라인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MICRO-</a:t>
              </a:r>
              <a:r>
                <a:rPr lang="ko-KR" altLang="en-US" sz="1400" dirty="0"/>
                <a:t>사무서포터매칭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AI</a:t>
              </a:r>
              <a:r>
                <a:rPr lang="ko-KR" altLang="en-US" sz="1400" dirty="0"/>
                <a:t>플랫폼</a:t>
              </a:r>
              <a:endParaRPr lang="ko-KR" altLang="en-US" sz="1200" dirty="0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5077476" y="4293029"/>
              <a:ext cx="0" cy="821411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33119" y="5207428"/>
              <a:ext cx="20887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/>
                <a:t>EASYTASK</a:t>
              </a:r>
            </a:p>
            <a:p>
              <a:pPr algn="ctr"/>
              <a:r>
                <a:rPr lang="ko-KR" altLang="en-US" sz="1400" dirty="0"/>
                <a:t>시간제온라인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MICRO-</a:t>
              </a:r>
              <a:r>
                <a:rPr lang="ko-KR" altLang="en-US" sz="1400" dirty="0"/>
                <a:t>사무서포터매칭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AI</a:t>
              </a:r>
              <a:r>
                <a:rPr lang="ko-KR" altLang="en-US" sz="1400" dirty="0"/>
                <a:t>플랫폼</a:t>
              </a:r>
              <a:endParaRPr lang="ko-KR" altLang="en-US" sz="1200" dirty="0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7473745" y="4293029"/>
              <a:ext cx="0" cy="821411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29388" y="5207428"/>
              <a:ext cx="20887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/>
                <a:t>EASYTASK</a:t>
              </a:r>
            </a:p>
            <a:p>
              <a:pPr algn="ctr"/>
              <a:r>
                <a:rPr lang="ko-KR" altLang="en-US" sz="1400" dirty="0"/>
                <a:t>시간제온라인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MICRO-</a:t>
              </a:r>
              <a:r>
                <a:rPr lang="ko-KR" altLang="en-US" sz="1400" dirty="0"/>
                <a:t>사무서포터매칭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AI</a:t>
              </a:r>
              <a:r>
                <a:rPr lang="ko-KR" altLang="en-US" sz="1400" dirty="0"/>
                <a:t>플랫폼</a:t>
              </a:r>
              <a:endParaRPr lang="ko-KR" altLang="en-US" sz="1200" dirty="0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9870014" y="4293029"/>
              <a:ext cx="0" cy="821411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825657" y="5207428"/>
              <a:ext cx="20887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/>
                <a:t>EASYTASK</a:t>
              </a:r>
            </a:p>
            <a:p>
              <a:pPr algn="ctr"/>
              <a:r>
                <a:rPr lang="ko-KR" altLang="en-US" sz="1400" dirty="0"/>
                <a:t>시간제온라인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MICRO-</a:t>
              </a:r>
              <a:r>
                <a:rPr lang="ko-KR" altLang="en-US" sz="1400" dirty="0"/>
                <a:t>사무서포터매칭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AI</a:t>
              </a:r>
              <a:r>
                <a:rPr lang="ko-KR" altLang="en-US" sz="1400" dirty="0"/>
                <a:t>플랫폼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05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2. </a:t>
            </a:r>
            <a:r>
              <a:rPr lang="ko-KR" altLang="en-US" sz="3600" dirty="0"/>
              <a:t>실현가능성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2-2. </a:t>
            </a:r>
            <a:r>
              <a:rPr lang="ko-KR" altLang="en-US" dirty="0"/>
              <a:t>창업아이템의 시장분석 및 경쟁력 확보방안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965490" y="2166718"/>
            <a:ext cx="1454728" cy="1454728"/>
            <a:chOff x="3452872" y="2252154"/>
            <a:chExt cx="1454728" cy="1454728"/>
          </a:xfrm>
        </p:grpSpPr>
        <p:sp>
          <p:nvSpPr>
            <p:cNvPr id="5" name="순서도: 연결자 4"/>
            <p:cNvSpPr/>
            <p:nvPr/>
          </p:nvSpPr>
          <p:spPr>
            <a:xfrm>
              <a:off x="3452872" y="2252154"/>
              <a:ext cx="1454728" cy="1454728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7985" y="2517853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2"/>
                  </a:solidFill>
                </a:rPr>
                <a:t>01</a:t>
              </a:r>
              <a:endParaRPr lang="ko-KR" alt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733290" y="4705988"/>
            <a:ext cx="1454728" cy="1454728"/>
            <a:chOff x="3452872" y="2252154"/>
            <a:chExt cx="1454728" cy="1454728"/>
          </a:xfrm>
        </p:grpSpPr>
        <p:sp>
          <p:nvSpPr>
            <p:cNvPr id="13" name="순서도: 연결자 12"/>
            <p:cNvSpPr/>
            <p:nvPr/>
          </p:nvSpPr>
          <p:spPr>
            <a:xfrm>
              <a:off x="3452872" y="2252154"/>
              <a:ext cx="1454728" cy="1454728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17984" y="3089336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2"/>
                  </a:solidFill>
                </a:rPr>
                <a:t>04</a:t>
              </a:r>
              <a:endParaRPr lang="ko-KR" alt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733290" y="2166718"/>
            <a:ext cx="1454728" cy="1454728"/>
            <a:chOff x="3436334" y="2224920"/>
            <a:chExt cx="1454728" cy="1454728"/>
          </a:xfrm>
          <a:solidFill>
            <a:schemeClr val="accent3"/>
          </a:solidFill>
        </p:grpSpPr>
        <p:sp>
          <p:nvSpPr>
            <p:cNvPr id="16" name="순서도: 연결자 15"/>
            <p:cNvSpPr/>
            <p:nvPr/>
          </p:nvSpPr>
          <p:spPr>
            <a:xfrm>
              <a:off x="3436334" y="2224920"/>
              <a:ext cx="1454728" cy="14547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17985" y="2517853"/>
              <a:ext cx="52450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2"/>
                  </a:solidFill>
                </a:rPr>
                <a:t>02</a:t>
              </a:r>
              <a:endParaRPr lang="ko-KR" alt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965490" y="4705988"/>
            <a:ext cx="1454728" cy="1454728"/>
            <a:chOff x="3452872" y="2252154"/>
            <a:chExt cx="1454728" cy="1454728"/>
          </a:xfrm>
          <a:solidFill>
            <a:schemeClr val="accent3"/>
          </a:solidFill>
        </p:grpSpPr>
        <p:sp>
          <p:nvSpPr>
            <p:cNvPr id="19" name="순서도: 연결자 18"/>
            <p:cNvSpPr/>
            <p:nvPr/>
          </p:nvSpPr>
          <p:spPr>
            <a:xfrm>
              <a:off x="3452872" y="2252154"/>
              <a:ext cx="1454728" cy="14547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17984" y="3089336"/>
              <a:ext cx="52450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2"/>
                  </a:solidFill>
                </a:rPr>
                <a:t>03</a:t>
              </a:r>
              <a:endParaRPr lang="ko-KR" altLang="en-US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도넛 7"/>
          <p:cNvSpPr/>
          <p:nvPr/>
        </p:nvSpPr>
        <p:spPr>
          <a:xfrm>
            <a:off x="4521590" y="2621685"/>
            <a:ext cx="3148819" cy="3148819"/>
          </a:xfrm>
          <a:prstGeom prst="donut">
            <a:avLst>
              <a:gd name="adj" fmla="val 81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순서도: 연결자 10"/>
          <p:cNvSpPr/>
          <p:nvPr/>
        </p:nvSpPr>
        <p:spPr>
          <a:xfrm>
            <a:off x="4807222" y="3011897"/>
            <a:ext cx="295767" cy="29576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2" name="순서도: 연결자 21"/>
          <p:cNvSpPr/>
          <p:nvPr/>
        </p:nvSpPr>
        <p:spPr>
          <a:xfrm>
            <a:off x="7067057" y="3011897"/>
            <a:ext cx="295767" cy="29576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3" name="순서도: 연결자 22"/>
          <p:cNvSpPr/>
          <p:nvPr/>
        </p:nvSpPr>
        <p:spPr>
          <a:xfrm>
            <a:off x="7067057" y="5167803"/>
            <a:ext cx="295767" cy="29576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순서도: 연결자 23"/>
          <p:cNvSpPr/>
          <p:nvPr/>
        </p:nvSpPr>
        <p:spPr>
          <a:xfrm>
            <a:off x="4807221" y="5167803"/>
            <a:ext cx="295767" cy="29576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0" y="3621446"/>
            <a:ext cx="1482738" cy="14827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9192" y="2432417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/>
              <a:t>EASYTASK</a:t>
            </a:r>
          </a:p>
          <a:p>
            <a:pPr algn="r"/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pPr algn="r"/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pPr algn="r"/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569192" y="4838632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/>
              <a:t>EASYTASK</a:t>
            </a:r>
          </a:p>
          <a:p>
            <a:pPr algn="r"/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pPr algn="r"/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pPr algn="r"/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521784" y="2432417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EASYTASK</a:t>
            </a:r>
          </a:p>
          <a:p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521785" y="4838631"/>
            <a:ext cx="208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EASYTASK</a:t>
            </a:r>
          </a:p>
          <a:p>
            <a:r>
              <a:rPr lang="ko-KR" altLang="en-US" sz="1400" dirty="0"/>
              <a:t>시간제온라인</a:t>
            </a:r>
            <a:endParaRPr lang="en-US" altLang="ko-KR" sz="1400" dirty="0"/>
          </a:p>
          <a:p>
            <a:r>
              <a:rPr lang="en-US" altLang="ko-KR" sz="1400" dirty="0"/>
              <a:t>MICRO-</a:t>
            </a:r>
            <a:r>
              <a:rPr lang="ko-KR" altLang="en-US" sz="1400" dirty="0"/>
              <a:t>사무서포터매칭</a:t>
            </a:r>
            <a:endParaRPr lang="en-US" altLang="ko-KR" sz="1400" dirty="0"/>
          </a:p>
          <a:p>
            <a:r>
              <a:rPr lang="en-US" altLang="ko-KR" sz="1400" dirty="0"/>
              <a:t>AI</a:t>
            </a:r>
            <a:r>
              <a:rPr lang="ko-KR" altLang="en-US" sz="1400" dirty="0"/>
              <a:t>플랫폼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763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3. </a:t>
            </a:r>
            <a:r>
              <a:rPr lang="ko-KR" altLang="en-US" sz="3600" dirty="0"/>
              <a:t>성장전략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3-1. </a:t>
            </a:r>
            <a:r>
              <a:rPr lang="ko-KR" altLang="en-US" dirty="0"/>
              <a:t>자금소요 및 조달계획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112839" y="2262428"/>
            <a:ext cx="3430856" cy="4082508"/>
            <a:chOff x="2112839" y="2262428"/>
            <a:chExt cx="3430856" cy="4082508"/>
          </a:xfrm>
        </p:grpSpPr>
        <p:grpSp>
          <p:nvGrpSpPr>
            <p:cNvPr id="19" name="그룹 18"/>
            <p:cNvGrpSpPr/>
            <p:nvPr/>
          </p:nvGrpSpPr>
          <p:grpSpPr>
            <a:xfrm>
              <a:off x="2112839" y="2262428"/>
              <a:ext cx="942786" cy="4082508"/>
              <a:chOff x="2112839" y="1722104"/>
              <a:chExt cx="942786" cy="4082508"/>
            </a:xfrm>
          </p:grpSpPr>
          <p:grpSp>
            <p:nvGrpSpPr>
              <p:cNvPr id="16" name="그룹 15"/>
              <p:cNvGrpSpPr/>
              <p:nvPr/>
            </p:nvGrpSpPr>
            <p:grpSpPr>
              <a:xfrm>
                <a:off x="2112839" y="4867549"/>
                <a:ext cx="937063" cy="937063"/>
                <a:chOff x="1956887" y="2222707"/>
                <a:chExt cx="1191063" cy="1191063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17" name="모서리가 둥근 직사각형 16"/>
                <p:cNvSpPr/>
                <p:nvPr/>
              </p:nvSpPr>
              <p:spPr>
                <a:xfrm rot="18876633">
                  <a:off x="1956887" y="2222707"/>
                  <a:ext cx="1191063" cy="1191063"/>
                </a:xfrm>
                <a:prstGeom prst="roundRect">
                  <a:avLst>
                    <a:gd name="adj" fmla="val 601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152862" y="2495073"/>
                  <a:ext cx="799111" cy="7432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>
                      <a:solidFill>
                        <a:schemeClr val="bg2"/>
                      </a:solidFill>
                    </a:rPr>
                    <a:t>STEP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/>
                      </a:solidFill>
                    </a:rPr>
                    <a:t>04</a:t>
                  </a:r>
                  <a:endParaRPr lang="ko-KR" altLang="en-US" sz="1600" dirty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13" name="그룹 12"/>
              <p:cNvGrpSpPr/>
              <p:nvPr/>
            </p:nvGrpSpPr>
            <p:grpSpPr>
              <a:xfrm>
                <a:off x="2118562" y="3736429"/>
                <a:ext cx="937063" cy="937063"/>
                <a:chOff x="1956887" y="2222707"/>
                <a:chExt cx="1191063" cy="1191063"/>
              </a:xfrm>
              <a:solidFill>
                <a:srgbClr val="DDDDDD"/>
              </a:solidFill>
            </p:grpSpPr>
            <p:sp>
              <p:nvSpPr>
                <p:cNvPr id="14" name="모서리가 둥근 직사각형 13"/>
                <p:cNvSpPr/>
                <p:nvPr/>
              </p:nvSpPr>
              <p:spPr>
                <a:xfrm rot="18876633">
                  <a:off x="1956887" y="2222707"/>
                  <a:ext cx="1191063" cy="1191063"/>
                </a:xfrm>
                <a:prstGeom prst="roundRect">
                  <a:avLst>
                    <a:gd name="adj" fmla="val 601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152862" y="2495073"/>
                  <a:ext cx="799111" cy="7432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/>
                    <a:t>STEP</a:t>
                  </a:r>
                </a:p>
                <a:p>
                  <a:pPr algn="ctr"/>
                  <a:r>
                    <a:rPr lang="en-US" altLang="ko-KR" sz="1600" dirty="0"/>
                    <a:t>03</a:t>
                  </a:r>
                  <a:endParaRPr lang="ko-KR" altLang="en-US" sz="1600" dirty="0"/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2118562" y="2665501"/>
                <a:ext cx="937063" cy="937063"/>
                <a:chOff x="1956887" y="2222707"/>
                <a:chExt cx="1191063" cy="1191063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11" name="모서리가 둥근 직사각형 10"/>
                <p:cNvSpPr/>
                <p:nvPr/>
              </p:nvSpPr>
              <p:spPr>
                <a:xfrm rot="18876633">
                  <a:off x="1956887" y="2222707"/>
                  <a:ext cx="1191063" cy="1191063"/>
                </a:xfrm>
                <a:prstGeom prst="roundRect">
                  <a:avLst>
                    <a:gd name="adj" fmla="val 601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152862" y="2495073"/>
                  <a:ext cx="799111" cy="7432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>
                      <a:solidFill>
                        <a:schemeClr val="bg2"/>
                      </a:solidFill>
                    </a:rPr>
                    <a:t>STEP</a:t>
                  </a:r>
                </a:p>
                <a:p>
                  <a:pPr algn="ctr"/>
                  <a:r>
                    <a:rPr lang="en-US" altLang="ko-KR" sz="1600" dirty="0">
                      <a:solidFill>
                        <a:schemeClr val="bg2"/>
                      </a:solidFill>
                    </a:rPr>
                    <a:t>02</a:t>
                  </a:r>
                  <a:endParaRPr lang="ko-KR" altLang="en-US" sz="1600" dirty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9" name="그룹 8"/>
              <p:cNvGrpSpPr/>
              <p:nvPr/>
            </p:nvGrpSpPr>
            <p:grpSpPr>
              <a:xfrm>
                <a:off x="2112840" y="1722104"/>
                <a:ext cx="937063" cy="937063"/>
                <a:chOff x="1956887" y="2222707"/>
                <a:chExt cx="1191063" cy="1191063"/>
              </a:xfrm>
            </p:grpSpPr>
            <p:sp>
              <p:nvSpPr>
                <p:cNvPr id="3" name="모서리가 둥근 직사각형 2"/>
                <p:cNvSpPr/>
                <p:nvPr/>
              </p:nvSpPr>
              <p:spPr>
                <a:xfrm rot="18876633">
                  <a:off x="1956887" y="2222707"/>
                  <a:ext cx="1191063" cy="1191063"/>
                </a:xfrm>
                <a:prstGeom prst="roundRect">
                  <a:avLst>
                    <a:gd name="adj" fmla="val 6016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152862" y="2495073"/>
                  <a:ext cx="799111" cy="743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/>
                    <a:t>STEP</a:t>
                  </a:r>
                </a:p>
                <a:p>
                  <a:pPr algn="ctr"/>
                  <a:r>
                    <a:rPr lang="en-US" altLang="ko-KR" sz="1600" dirty="0"/>
                    <a:t>01</a:t>
                  </a:r>
                  <a:endParaRPr lang="ko-KR" altLang="en-US" sz="1600" dirty="0"/>
                </a:p>
              </p:txBody>
            </p:sp>
          </p:grpSp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447" y="2381432"/>
              <a:ext cx="886171" cy="886171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834" y="3326078"/>
              <a:ext cx="807396" cy="807396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287" y="4392365"/>
              <a:ext cx="859331" cy="859331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834" y="5510587"/>
              <a:ext cx="800348" cy="800348"/>
            </a:xfrm>
            <a:prstGeom prst="rect">
              <a:avLst/>
            </a:prstGeom>
          </p:spPr>
        </p:pic>
        <p:sp>
          <p:nvSpPr>
            <p:cNvPr id="26" name="이등변 삼각형 25"/>
            <p:cNvSpPr/>
            <p:nvPr/>
          </p:nvSpPr>
          <p:spPr>
            <a:xfrm rot="5400000">
              <a:off x="5064040" y="2448523"/>
              <a:ext cx="578998" cy="3803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/>
            <p:cNvSpPr/>
            <p:nvPr/>
          </p:nvSpPr>
          <p:spPr>
            <a:xfrm rot="5400000">
              <a:off x="5064040" y="4590379"/>
              <a:ext cx="578998" cy="3803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/>
            <p:cNvSpPr/>
            <p:nvPr/>
          </p:nvSpPr>
          <p:spPr>
            <a:xfrm rot="5400000">
              <a:off x="5064040" y="3519451"/>
              <a:ext cx="578998" cy="380312"/>
            </a:xfrm>
            <a:prstGeom prst="triangl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/>
            <p:cNvSpPr/>
            <p:nvPr/>
          </p:nvSpPr>
          <p:spPr>
            <a:xfrm rot="5400000">
              <a:off x="5064040" y="5661307"/>
              <a:ext cx="578998" cy="380312"/>
            </a:xfrm>
            <a:prstGeom prst="triangl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57460" y="2315460"/>
            <a:ext cx="379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 2021</a:t>
            </a:r>
          </a:p>
          <a:p>
            <a:r>
              <a:rPr lang="ko-KR" altLang="en-US" sz="1200" b="0" dirty="0"/>
              <a:t>업무가 있으시면</a:t>
            </a:r>
            <a:r>
              <a:rPr lang="en-US" altLang="ko-KR" sz="1200" dirty="0"/>
              <a:t> </a:t>
            </a:r>
            <a:r>
              <a:rPr lang="ko-KR" altLang="en-US" sz="1200" dirty="0"/>
              <a:t>원하는 시간과 날짜에</a:t>
            </a:r>
            <a:endParaRPr lang="en-US" altLang="ko-KR" sz="1200" dirty="0"/>
          </a:p>
          <a:p>
            <a:r>
              <a:rPr lang="ko-KR" altLang="en-US" sz="1200" b="0" dirty="0" err="1"/>
              <a:t>비대면</a:t>
            </a:r>
            <a:r>
              <a:rPr lang="ko-KR" altLang="en-US" sz="1200" b="0" dirty="0"/>
              <a:t> 업무가 가능합니다</a:t>
            </a:r>
            <a:r>
              <a:rPr lang="en-US" altLang="ko-KR" sz="1200" b="0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7460" y="3393548"/>
            <a:ext cx="379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 2021</a:t>
            </a:r>
          </a:p>
          <a:p>
            <a:r>
              <a:rPr lang="ko-KR" altLang="en-US" sz="1200" b="0" dirty="0"/>
              <a:t>업무가 있으시면</a:t>
            </a:r>
            <a:r>
              <a:rPr lang="en-US" altLang="ko-KR" sz="1200" dirty="0"/>
              <a:t> </a:t>
            </a:r>
            <a:r>
              <a:rPr lang="ko-KR" altLang="en-US" sz="1200" dirty="0"/>
              <a:t>원하는 시간과 날짜에</a:t>
            </a:r>
            <a:endParaRPr lang="en-US" altLang="ko-KR" sz="1200" dirty="0"/>
          </a:p>
          <a:p>
            <a:r>
              <a:rPr lang="ko-KR" altLang="en-US" sz="1200" b="0" dirty="0" err="1"/>
              <a:t>비대면</a:t>
            </a:r>
            <a:r>
              <a:rPr lang="ko-KR" altLang="en-US" sz="1200" b="0" dirty="0"/>
              <a:t> 업무가 가능합니다</a:t>
            </a:r>
            <a:r>
              <a:rPr lang="en-US" altLang="ko-KR" sz="1200" b="0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7460" y="4472787"/>
            <a:ext cx="379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 2021</a:t>
            </a:r>
          </a:p>
          <a:p>
            <a:r>
              <a:rPr lang="ko-KR" altLang="en-US" sz="1200" b="0" dirty="0"/>
              <a:t>업무가 있으시면</a:t>
            </a:r>
            <a:r>
              <a:rPr lang="en-US" altLang="ko-KR" sz="1200" dirty="0"/>
              <a:t> </a:t>
            </a:r>
            <a:r>
              <a:rPr lang="ko-KR" altLang="en-US" sz="1200" dirty="0"/>
              <a:t>원하는 시간과 날짜에</a:t>
            </a:r>
            <a:endParaRPr lang="en-US" altLang="ko-KR" sz="1200" dirty="0"/>
          </a:p>
          <a:p>
            <a:r>
              <a:rPr lang="ko-KR" altLang="en-US" sz="1200" b="0" dirty="0" err="1"/>
              <a:t>비대면</a:t>
            </a:r>
            <a:r>
              <a:rPr lang="ko-KR" altLang="en-US" sz="1200" b="0" dirty="0"/>
              <a:t> 업무가 가능합니다</a:t>
            </a:r>
            <a:r>
              <a:rPr lang="en-US" altLang="ko-KR" sz="1200" b="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7460" y="5552026"/>
            <a:ext cx="379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EASYTASK 2021</a:t>
            </a:r>
          </a:p>
          <a:p>
            <a:r>
              <a:rPr lang="ko-KR" altLang="en-US" sz="1200" b="0" dirty="0"/>
              <a:t>업무가 있으시면</a:t>
            </a:r>
            <a:r>
              <a:rPr lang="en-US" altLang="ko-KR" sz="1200" dirty="0"/>
              <a:t> </a:t>
            </a:r>
            <a:r>
              <a:rPr lang="ko-KR" altLang="en-US" sz="1200" dirty="0"/>
              <a:t>원하는 시간과 날짜에</a:t>
            </a:r>
            <a:endParaRPr lang="en-US" altLang="ko-KR" sz="1200" dirty="0"/>
          </a:p>
          <a:p>
            <a:r>
              <a:rPr lang="ko-KR" altLang="en-US" sz="1200" b="0" dirty="0" err="1"/>
              <a:t>비대면</a:t>
            </a:r>
            <a:r>
              <a:rPr lang="ko-KR" altLang="en-US" sz="1200" b="0" dirty="0"/>
              <a:t> 업무가 가능합니다</a:t>
            </a:r>
            <a:r>
              <a:rPr lang="en-US" altLang="ko-KR" sz="12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1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636</Words>
  <Application>Microsoft Office PowerPoint</Application>
  <PresentationFormat>와이드스크린</PresentationFormat>
  <Paragraphs>274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HY헤드라인M</vt:lpstr>
      <vt:lpstr>Noto Sans CJK KR Regular</vt:lpstr>
      <vt:lpstr>Sandoll 삼립호빵체 TTF Basic</vt:lpstr>
      <vt:lpstr>맑은 고딕</vt:lpstr>
      <vt:lpstr>제주고딕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 aw</dc:creator>
  <cp:lastModifiedBy>전 혜진</cp:lastModifiedBy>
  <cp:revision>8</cp:revision>
  <dcterms:created xsi:type="dcterms:W3CDTF">2021-03-31T01:52:37Z</dcterms:created>
  <dcterms:modified xsi:type="dcterms:W3CDTF">2021-03-31T06:21:21Z</dcterms:modified>
</cp:coreProperties>
</file>