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371" r:id="rId3"/>
    <p:sldId id="372" r:id="rId4"/>
    <p:sldId id="264" r:id="rId5"/>
    <p:sldId id="257" r:id="rId6"/>
    <p:sldId id="263" r:id="rId7"/>
    <p:sldId id="262" r:id="rId8"/>
    <p:sldId id="261" r:id="rId9"/>
    <p:sldId id="265" r:id="rId10"/>
    <p:sldId id="259" r:id="rId11"/>
    <p:sldId id="260" r:id="rId12"/>
    <p:sldId id="269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7C7"/>
    <a:srgbClr val="143257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1188" y="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35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문제인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11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A29511-E01A-4A48-BE93-1471C5AD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196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77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FF8580-99A7-43BE-B16B-45389AE1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17FC-7DED-43EF-9C96-773C8A24D566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70F8E4-B168-41C3-ABA4-F10BE086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C3442-5814-4936-BD32-AE23513C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BAB7-C4D2-4B07-A0BC-8037CDB10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54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ED7-8D56-45F4-ABD1-8EE4698BB6E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5547-34D6-4ACB-B29D-B3A1617E80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47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37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3" r:id="rId5"/>
    <p:sldLayoutId id="2147483655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designrankings.com/resources/lolcolors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asytask.co.k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yejin\OneDrive - kpu.ac.kr\EASYTASK\EASYTASK 브랜딩\KakaoTalk_20210324_155017313.png">
            <a:extLst>
              <a:ext uri="{FF2B5EF4-FFF2-40B4-BE49-F238E27FC236}">
                <a16:creationId xmlns:a16="http://schemas.microsoft.com/office/drawing/2014/main" id="{7087C434-57F3-462D-84BF-26E2FA6B5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81" r="52105" b="29747"/>
          <a:stretch/>
        </p:blipFill>
        <p:spPr bwMode="auto">
          <a:xfrm>
            <a:off x="7365019" y="1428855"/>
            <a:ext cx="3868595" cy="400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348F7AD-F3A9-409E-9461-BFDA2E761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68" y="477078"/>
            <a:ext cx="5912628" cy="59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6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4. </a:t>
            </a:r>
            <a:r>
              <a:rPr lang="ko-KR" altLang="en-US" sz="3600" dirty="0" err="1"/>
              <a:t>기업구성</a:t>
            </a:r>
            <a:endParaRPr lang="ko-KR" altLang="en-US" sz="360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829155" y="1022892"/>
            <a:ext cx="1051560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4-1. </a:t>
            </a:r>
            <a:r>
              <a:rPr lang="ko-KR" altLang="en-US" dirty="0"/>
              <a:t>대표자</a:t>
            </a:r>
            <a:r>
              <a:rPr lang="en-US" altLang="ko-KR" dirty="0"/>
              <a:t>·</a:t>
            </a:r>
            <a:r>
              <a:rPr lang="ko-KR" altLang="en-US" dirty="0"/>
              <a:t>직원의 </a:t>
            </a:r>
            <a:r>
              <a:rPr lang="ko-KR" altLang="en-US" dirty="0" err="1"/>
              <a:t>보유역량</a:t>
            </a:r>
            <a:r>
              <a:rPr lang="ko-KR" altLang="en-US" dirty="0"/>
              <a:t> 및 </a:t>
            </a:r>
            <a:r>
              <a:rPr lang="ko-KR" altLang="en-US" dirty="0" err="1"/>
              <a:t>기술보호</a:t>
            </a:r>
            <a:r>
              <a:rPr lang="ko-KR" altLang="en-US" dirty="0"/>
              <a:t> 노력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CB991AB-AABA-481F-AE5B-4349F60309B0}"/>
              </a:ext>
            </a:extLst>
          </p:cNvPr>
          <p:cNvGrpSpPr/>
          <p:nvPr/>
        </p:nvGrpSpPr>
        <p:grpSpPr>
          <a:xfrm>
            <a:off x="674175" y="2967925"/>
            <a:ext cx="10843649" cy="2929179"/>
            <a:chOff x="572148" y="2231756"/>
            <a:chExt cx="10890147" cy="3518116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16EE6199-2748-4CC4-BCA6-7D46FF67A96C}"/>
                </a:ext>
              </a:extLst>
            </p:cNvPr>
            <p:cNvSpPr/>
            <p:nvPr userDrawn="1"/>
          </p:nvSpPr>
          <p:spPr>
            <a:xfrm>
              <a:off x="572148" y="2231757"/>
              <a:ext cx="2293748" cy="351811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17ED0139-D7C6-4137-98FB-780184D2B367}"/>
                </a:ext>
              </a:extLst>
            </p:cNvPr>
            <p:cNvSpPr/>
            <p:nvPr userDrawn="1"/>
          </p:nvSpPr>
          <p:spPr>
            <a:xfrm>
              <a:off x="3438044" y="2231756"/>
              <a:ext cx="2293748" cy="351811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1372D26D-2CB1-4648-983A-10893556E5DC}"/>
                </a:ext>
              </a:extLst>
            </p:cNvPr>
            <p:cNvSpPr/>
            <p:nvPr userDrawn="1"/>
          </p:nvSpPr>
          <p:spPr>
            <a:xfrm>
              <a:off x="6303940" y="2231756"/>
              <a:ext cx="2293748" cy="351811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51C42970-12AE-4D30-8C3E-4C0DB03945A1}"/>
                </a:ext>
              </a:extLst>
            </p:cNvPr>
            <p:cNvSpPr/>
            <p:nvPr userDrawn="1"/>
          </p:nvSpPr>
          <p:spPr>
            <a:xfrm>
              <a:off x="9168547" y="2231756"/>
              <a:ext cx="2293748" cy="351811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9" name="그림 38">
            <a:extLst>
              <a:ext uri="{FF2B5EF4-FFF2-40B4-BE49-F238E27FC236}">
                <a16:creationId xmlns:a16="http://schemas.microsoft.com/office/drawing/2014/main" id="{AC33B7B3-154D-4DD0-8C24-D2789C4A08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9" t="-2230" r="261" b="-3629"/>
          <a:stretch/>
        </p:blipFill>
        <p:spPr>
          <a:xfrm>
            <a:off x="1224367" y="3208150"/>
            <a:ext cx="1131376" cy="1146874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C0086439-FF88-40CE-9576-92FDB5E5D8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4" t="918" r="-46" b="-1578"/>
          <a:stretch/>
        </p:blipFill>
        <p:spPr>
          <a:xfrm>
            <a:off x="4013960" y="3167089"/>
            <a:ext cx="1296529" cy="1296531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4017EC8F-091D-4A97-BBA2-3E89EC819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52" y="3051983"/>
            <a:ext cx="1411637" cy="1411637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90A9EE8B-95ED-479D-8FA3-B9C015DB5B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97" y="3044355"/>
            <a:ext cx="1431365" cy="143136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A1FF4CF-E442-461B-93E5-529B5D102AE6}"/>
              </a:ext>
            </a:extLst>
          </p:cNvPr>
          <p:cNvSpPr txBox="1"/>
          <p:nvPr/>
        </p:nvSpPr>
        <p:spPr>
          <a:xfrm>
            <a:off x="653815" y="4463620"/>
            <a:ext cx="2324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>
                    <a:lumMod val="90000"/>
                  </a:schemeClr>
                </a:solidFill>
              </a:rPr>
              <a:t>EASYTASK</a:t>
            </a:r>
          </a:p>
          <a:p>
            <a:pPr algn="ctr"/>
            <a:r>
              <a:rPr lang="ko-KR" altLang="en-US" sz="1400" dirty="0">
                <a:solidFill>
                  <a:schemeClr val="accent1">
                    <a:lumMod val="90000"/>
                  </a:schemeClr>
                </a:solidFill>
              </a:rPr>
              <a:t>사무업무부터</a:t>
            </a:r>
            <a:endParaRPr lang="en-US" altLang="ko-KR" sz="1400" dirty="0">
              <a:solidFill>
                <a:schemeClr val="accent1">
                  <a:lumMod val="90000"/>
                </a:schemeClr>
              </a:solidFill>
            </a:endParaRPr>
          </a:p>
          <a:p>
            <a:pPr algn="ctr"/>
            <a:r>
              <a:rPr lang="ko-KR" altLang="en-US" sz="1400" dirty="0">
                <a:solidFill>
                  <a:schemeClr val="accent1">
                    <a:lumMod val="90000"/>
                  </a:schemeClr>
                </a:solidFill>
              </a:rPr>
              <a:t>디자인</a:t>
            </a:r>
            <a:r>
              <a:rPr lang="en-US" altLang="ko-KR" sz="14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accent1">
                    <a:lumMod val="90000"/>
                  </a:schemeClr>
                </a:solidFill>
              </a:rPr>
              <a:t>기획까지</a:t>
            </a:r>
            <a:endParaRPr lang="en-US" altLang="ko-KR" sz="1400" dirty="0">
              <a:solidFill>
                <a:schemeClr val="accent1">
                  <a:lumMod val="90000"/>
                </a:schemeClr>
              </a:solidFill>
            </a:endParaRPr>
          </a:p>
          <a:p>
            <a:pPr algn="ctr"/>
            <a:r>
              <a:rPr lang="ko-KR" altLang="en-US" sz="1400" dirty="0">
                <a:solidFill>
                  <a:schemeClr val="accent1">
                    <a:lumMod val="90000"/>
                  </a:schemeClr>
                </a:solidFill>
              </a:rPr>
              <a:t>고객님이 요청하시면</a:t>
            </a:r>
            <a:endParaRPr lang="en-US" altLang="ko-KR" sz="1400" dirty="0">
              <a:solidFill>
                <a:schemeClr val="accent1">
                  <a:lumMod val="90000"/>
                </a:schemeClr>
              </a:solidFill>
            </a:endParaRPr>
          </a:p>
          <a:p>
            <a:pPr algn="ctr"/>
            <a:r>
              <a:rPr lang="ko-KR" altLang="en-US" sz="1400" dirty="0">
                <a:solidFill>
                  <a:schemeClr val="accent1">
                    <a:lumMod val="90000"/>
                  </a:schemeClr>
                </a:solidFill>
              </a:rPr>
              <a:t>작업이 실시간 진행됩니다</a:t>
            </a:r>
            <a:r>
              <a:rPr lang="en-US" altLang="ko-KR" sz="1400" dirty="0">
                <a:solidFill>
                  <a:schemeClr val="accent1">
                    <a:lumMod val="90000"/>
                  </a:schemeClr>
                </a:solidFill>
              </a:rPr>
              <a:t>.</a:t>
            </a:r>
            <a:endParaRPr lang="ko-KR" altLang="en-US" sz="1400" b="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80FAFA-5BF2-4AAC-82E6-866BDB042E99}"/>
              </a:ext>
            </a:extLst>
          </p:cNvPr>
          <p:cNvSpPr txBox="1"/>
          <p:nvPr/>
        </p:nvSpPr>
        <p:spPr>
          <a:xfrm>
            <a:off x="3485950" y="4463620"/>
            <a:ext cx="2324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>
                    <a:lumMod val="90000"/>
                  </a:schemeClr>
                </a:solidFill>
              </a:rPr>
              <a:t>EASYTASK</a:t>
            </a:r>
          </a:p>
          <a:p>
            <a:pPr algn="ctr"/>
            <a:r>
              <a:rPr lang="ko-KR" altLang="en-US" sz="1400" b="0" dirty="0">
                <a:solidFill>
                  <a:schemeClr val="accent1">
                    <a:lumMod val="90000"/>
                  </a:schemeClr>
                </a:solidFill>
              </a:rPr>
              <a:t>사무업무부터</a:t>
            </a:r>
            <a:endParaRPr lang="en-US" altLang="ko-KR" sz="1400" b="0" dirty="0">
              <a:solidFill>
                <a:schemeClr val="accent1">
                  <a:lumMod val="90000"/>
                </a:schemeClr>
              </a:solidFill>
            </a:endParaRPr>
          </a:p>
          <a:p>
            <a:pPr algn="ctr"/>
            <a:r>
              <a:rPr lang="ko-KR" altLang="en-US" sz="1400" dirty="0">
                <a:solidFill>
                  <a:schemeClr val="accent1">
                    <a:lumMod val="90000"/>
                  </a:schemeClr>
                </a:solidFill>
              </a:rPr>
              <a:t>디자인 기획까지</a:t>
            </a:r>
            <a:endParaRPr lang="en-US" altLang="ko-KR" sz="1400" dirty="0">
              <a:solidFill>
                <a:schemeClr val="accent1">
                  <a:lumMod val="90000"/>
                </a:schemeClr>
              </a:solidFill>
            </a:endParaRPr>
          </a:p>
          <a:p>
            <a:pPr algn="ctr"/>
            <a:r>
              <a:rPr lang="ko-KR" altLang="en-US" sz="1400" b="0" dirty="0">
                <a:solidFill>
                  <a:schemeClr val="accent1">
                    <a:lumMod val="90000"/>
                  </a:schemeClr>
                </a:solidFill>
              </a:rPr>
              <a:t>고객님이 요청하시면</a:t>
            </a:r>
            <a:endParaRPr lang="en-US" altLang="ko-KR" sz="1400" b="0" dirty="0">
              <a:solidFill>
                <a:schemeClr val="accent1">
                  <a:lumMod val="90000"/>
                </a:schemeClr>
              </a:solidFill>
            </a:endParaRPr>
          </a:p>
          <a:p>
            <a:pPr algn="ctr"/>
            <a:r>
              <a:rPr lang="ko-KR" altLang="en-US" sz="1400" dirty="0">
                <a:solidFill>
                  <a:schemeClr val="accent1">
                    <a:lumMod val="90000"/>
                  </a:schemeClr>
                </a:solidFill>
              </a:rPr>
              <a:t>작업이 실시간 진행됩니다</a:t>
            </a:r>
            <a:r>
              <a:rPr lang="en-US" altLang="ko-KR" sz="1400" dirty="0">
                <a:solidFill>
                  <a:schemeClr val="accent1">
                    <a:lumMod val="90000"/>
                  </a:schemeClr>
                </a:solidFill>
              </a:rPr>
              <a:t>.</a:t>
            </a:r>
            <a:endParaRPr lang="ko-KR" altLang="en-US" sz="1400" b="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448885-B8BB-4C9E-A238-1C50F43C930E}"/>
              </a:ext>
            </a:extLst>
          </p:cNvPr>
          <p:cNvSpPr txBox="1"/>
          <p:nvPr/>
        </p:nvSpPr>
        <p:spPr>
          <a:xfrm>
            <a:off x="6378339" y="4463620"/>
            <a:ext cx="2324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>
                    <a:lumMod val="90000"/>
                  </a:schemeClr>
                </a:solidFill>
              </a:rPr>
              <a:t>EASYTASK</a:t>
            </a:r>
          </a:p>
          <a:p>
            <a:pPr algn="ctr"/>
            <a:r>
              <a:rPr lang="ko-KR" altLang="en-US" sz="1400" b="0" dirty="0">
                <a:solidFill>
                  <a:schemeClr val="accent1">
                    <a:lumMod val="90000"/>
                  </a:schemeClr>
                </a:solidFill>
              </a:rPr>
              <a:t>사무업무부터</a:t>
            </a:r>
            <a:endParaRPr lang="en-US" altLang="ko-KR" sz="1400" b="0" dirty="0">
              <a:solidFill>
                <a:schemeClr val="accent1">
                  <a:lumMod val="90000"/>
                </a:schemeClr>
              </a:solidFill>
            </a:endParaRPr>
          </a:p>
          <a:p>
            <a:pPr algn="ctr"/>
            <a:r>
              <a:rPr lang="ko-KR" altLang="en-US" sz="1400" dirty="0">
                <a:solidFill>
                  <a:schemeClr val="accent1">
                    <a:lumMod val="90000"/>
                  </a:schemeClr>
                </a:solidFill>
              </a:rPr>
              <a:t>디자인 기획까지</a:t>
            </a:r>
            <a:endParaRPr lang="en-US" altLang="ko-KR" sz="1400" dirty="0">
              <a:solidFill>
                <a:schemeClr val="accent1">
                  <a:lumMod val="90000"/>
                </a:schemeClr>
              </a:solidFill>
            </a:endParaRPr>
          </a:p>
          <a:p>
            <a:pPr algn="ctr"/>
            <a:r>
              <a:rPr lang="ko-KR" altLang="en-US" sz="1400" b="0" dirty="0">
                <a:solidFill>
                  <a:schemeClr val="accent1">
                    <a:lumMod val="90000"/>
                  </a:schemeClr>
                </a:solidFill>
              </a:rPr>
              <a:t>고객님이 요청하시면</a:t>
            </a:r>
            <a:endParaRPr lang="en-US" altLang="ko-KR" sz="1400" b="0" dirty="0">
              <a:solidFill>
                <a:schemeClr val="accent1">
                  <a:lumMod val="90000"/>
                </a:schemeClr>
              </a:solidFill>
            </a:endParaRPr>
          </a:p>
          <a:p>
            <a:pPr algn="ctr"/>
            <a:r>
              <a:rPr lang="ko-KR" altLang="en-US" sz="1400" dirty="0">
                <a:solidFill>
                  <a:schemeClr val="accent1">
                    <a:lumMod val="90000"/>
                  </a:schemeClr>
                </a:solidFill>
              </a:rPr>
              <a:t>작업이 실시간 진행됩니다</a:t>
            </a:r>
            <a:r>
              <a:rPr lang="en-US" altLang="ko-KR" sz="1400" dirty="0">
                <a:solidFill>
                  <a:schemeClr val="accent1">
                    <a:lumMod val="90000"/>
                  </a:schemeClr>
                </a:solidFill>
              </a:rPr>
              <a:t>.</a:t>
            </a:r>
            <a:endParaRPr lang="ko-KR" altLang="en-US" sz="1400" b="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8DF034-0008-4F3F-A297-B1857EBCE0B6}"/>
              </a:ext>
            </a:extLst>
          </p:cNvPr>
          <p:cNvSpPr txBox="1"/>
          <p:nvPr/>
        </p:nvSpPr>
        <p:spPr>
          <a:xfrm>
            <a:off x="9294024" y="4464174"/>
            <a:ext cx="2324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>
                    <a:lumMod val="90000"/>
                  </a:schemeClr>
                </a:solidFill>
              </a:rPr>
              <a:t>EASYTASK</a:t>
            </a:r>
          </a:p>
          <a:p>
            <a:pPr algn="ctr"/>
            <a:r>
              <a:rPr lang="ko-KR" altLang="en-US" sz="1400" b="0" dirty="0">
                <a:solidFill>
                  <a:schemeClr val="accent1">
                    <a:lumMod val="90000"/>
                  </a:schemeClr>
                </a:solidFill>
              </a:rPr>
              <a:t>사무업무부터</a:t>
            </a:r>
            <a:endParaRPr lang="en-US" altLang="ko-KR" sz="1400" b="0" dirty="0">
              <a:solidFill>
                <a:schemeClr val="accent1">
                  <a:lumMod val="90000"/>
                </a:schemeClr>
              </a:solidFill>
            </a:endParaRPr>
          </a:p>
          <a:p>
            <a:pPr algn="ctr"/>
            <a:r>
              <a:rPr lang="ko-KR" altLang="en-US" sz="1400" dirty="0">
                <a:solidFill>
                  <a:schemeClr val="accent1">
                    <a:lumMod val="90000"/>
                  </a:schemeClr>
                </a:solidFill>
              </a:rPr>
              <a:t>디자인 기획까지</a:t>
            </a:r>
            <a:endParaRPr lang="en-US" altLang="ko-KR" sz="1400" dirty="0">
              <a:solidFill>
                <a:schemeClr val="accent1">
                  <a:lumMod val="90000"/>
                </a:schemeClr>
              </a:solidFill>
            </a:endParaRPr>
          </a:p>
          <a:p>
            <a:pPr algn="ctr"/>
            <a:r>
              <a:rPr lang="ko-KR" altLang="en-US" sz="1400" b="0" dirty="0">
                <a:solidFill>
                  <a:schemeClr val="accent1">
                    <a:lumMod val="90000"/>
                  </a:schemeClr>
                </a:solidFill>
              </a:rPr>
              <a:t>고객님이 요청하시면</a:t>
            </a:r>
            <a:endParaRPr lang="en-US" altLang="ko-KR" sz="1400" b="0" dirty="0">
              <a:solidFill>
                <a:schemeClr val="accent1">
                  <a:lumMod val="90000"/>
                </a:schemeClr>
              </a:solidFill>
            </a:endParaRPr>
          </a:p>
          <a:p>
            <a:pPr algn="ctr"/>
            <a:r>
              <a:rPr lang="ko-KR" altLang="en-US" sz="1400" dirty="0">
                <a:solidFill>
                  <a:schemeClr val="accent1">
                    <a:lumMod val="90000"/>
                  </a:schemeClr>
                </a:solidFill>
              </a:rPr>
              <a:t>작업이 실시간 진행됩니다</a:t>
            </a:r>
            <a:r>
              <a:rPr lang="en-US" altLang="ko-KR" sz="1400" dirty="0">
                <a:solidFill>
                  <a:schemeClr val="accent1">
                    <a:lumMod val="90000"/>
                  </a:schemeClr>
                </a:solidFill>
              </a:rPr>
              <a:t>.</a:t>
            </a:r>
            <a:endParaRPr lang="ko-KR" altLang="en-US" sz="1400" b="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3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4. </a:t>
            </a:r>
            <a:r>
              <a:rPr lang="ko-KR" altLang="en-US" sz="3600" dirty="0" err="1"/>
              <a:t>기업구성</a:t>
            </a:r>
            <a:endParaRPr lang="ko-KR" altLang="en-US" sz="360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829155" y="1022892"/>
            <a:ext cx="1051560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4-2. </a:t>
            </a:r>
            <a:r>
              <a:rPr lang="ko-KR" altLang="en-US" dirty="0"/>
              <a:t>사회적 가치 실천계획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24004" y="3999584"/>
            <a:ext cx="110267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PROJECT</a:t>
            </a:r>
          </a:p>
          <a:p>
            <a:r>
              <a:rPr lang="en-US" altLang="ko-KR" dirty="0"/>
              <a:t>REVIEW</a:t>
            </a:r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992526" y="2125339"/>
            <a:ext cx="8751385" cy="4336767"/>
            <a:chOff x="1456983" y="1710423"/>
            <a:chExt cx="8751385" cy="4336767"/>
          </a:xfrm>
        </p:grpSpPr>
        <p:grpSp>
          <p:nvGrpSpPr>
            <p:cNvPr id="15" name="그룹 14"/>
            <p:cNvGrpSpPr/>
            <p:nvPr/>
          </p:nvGrpSpPr>
          <p:grpSpPr>
            <a:xfrm>
              <a:off x="1500548" y="3002280"/>
              <a:ext cx="8707820" cy="1753054"/>
              <a:chOff x="1500548" y="3002280"/>
              <a:chExt cx="8707820" cy="1753054"/>
            </a:xfrm>
          </p:grpSpPr>
          <p:sp>
            <p:nvSpPr>
              <p:cNvPr id="5" name="오른쪽 화살표 4"/>
              <p:cNvSpPr/>
              <p:nvPr/>
            </p:nvSpPr>
            <p:spPr>
              <a:xfrm>
                <a:off x="2883231" y="3430832"/>
                <a:ext cx="7325137" cy="895953"/>
              </a:xfrm>
              <a:prstGeom prst="rightArrow">
                <a:avLst>
                  <a:gd name="adj1" fmla="val 15540"/>
                  <a:gd name="adj2" fmla="val 43143"/>
                </a:avLst>
              </a:prstGeom>
              <a:solidFill>
                <a:schemeClr val="tx2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갈매기형 수장 6"/>
              <p:cNvSpPr/>
              <p:nvPr/>
            </p:nvSpPr>
            <p:spPr>
              <a:xfrm>
                <a:off x="1500548" y="3002280"/>
                <a:ext cx="2054076" cy="1753053"/>
              </a:xfrm>
              <a:prstGeom prst="chevron">
                <a:avLst>
                  <a:gd name="adj" fmla="val 39362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갈매기형 수장 7"/>
              <p:cNvSpPr/>
              <p:nvPr/>
            </p:nvSpPr>
            <p:spPr>
              <a:xfrm>
                <a:off x="3508391" y="3002281"/>
                <a:ext cx="2054076" cy="1753053"/>
              </a:xfrm>
              <a:prstGeom prst="chevron">
                <a:avLst>
                  <a:gd name="adj" fmla="val 39362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갈매기형 수장 8"/>
              <p:cNvSpPr/>
              <p:nvPr/>
            </p:nvSpPr>
            <p:spPr>
              <a:xfrm>
                <a:off x="5518761" y="3002281"/>
                <a:ext cx="2054076" cy="1753053"/>
              </a:xfrm>
              <a:prstGeom prst="chevron">
                <a:avLst>
                  <a:gd name="adj" fmla="val 3936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갈매기형 수장 9"/>
              <p:cNvSpPr/>
              <p:nvPr/>
            </p:nvSpPr>
            <p:spPr>
              <a:xfrm>
                <a:off x="7524078" y="3002281"/>
                <a:ext cx="2054076" cy="1753053"/>
              </a:xfrm>
              <a:prstGeom prst="chevron">
                <a:avLst>
                  <a:gd name="adj" fmla="val 39362"/>
                </a:avLst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2239" y="3370081"/>
                <a:ext cx="1031574" cy="1031574"/>
              </a:xfrm>
              <a:prstGeom prst="rect">
                <a:avLst/>
              </a:prstGeom>
            </p:spPr>
          </p:pic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4366" y="3429000"/>
                <a:ext cx="1027180" cy="1027180"/>
              </a:xfrm>
              <a:prstGeom prst="rect">
                <a:avLst/>
              </a:prstGeom>
            </p:spPr>
          </p:pic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197" y="3429000"/>
                <a:ext cx="1027180" cy="1027180"/>
              </a:xfrm>
              <a:prstGeom prst="rect">
                <a:avLst/>
              </a:prstGeom>
            </p:spPr>
          </p:pic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8959" y="3389379"/>
                <a:ext cx="1036910" cy="1036910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456983" y="4816084"/>
              <a:ext cx="2262158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EASYTASK 01</a:t>
              </a:r>
            </a:p>
            <a:p>
              <a:r>
                <a:rPr lang="ko-KR" altLang="en-US" sz="1400" dirty="0"/>
                <a:t>여러분의 기획능력을</a:t>
              </a:r>
              <a:endParaRPr lang="en-US" altLang="ko-KR" sz="1400" dirty="0"/>
            </a:p>
            <a:p>
              <a:r>
                <a:rPr lang="ko-KR" altLang="en-US" sz="1400" dirty="0"/>
                <a:t>향상시킬 수 있도록</a:t>
              </a:r>
              <a:endParaRPr lang="en-US" altLang="ko-KR" sz="1400" dirty="0"/>
            </a:p>
            <a:p>
              <a:r>
                <a:rPr lang="ko-KR" altLang="en-US" sz="1400" dirty="0" err="1"/>
                <a:t>이지태스크의</a:t>
              </a:r>
              <a:r>
                <a:rPr lang="ko-KR" altLang="en-US" sz="1400" dirty="0"/>
                <a:t> 서포터가 </a:t>
              </a:r>
              <a:endParaRPr lang="en-US" altLang="ko-KR" sz="1400" dirty="0"/>
            </a:p>
            <a:p>
              <a:r>
                <a:rPr lang="ko-KR" altLang="en-US" sz="1400" dirty="0"/>
                <a:t>작업을 도와드리겠습니다</a:t>
              </a:r>
              <a:r>
                <a:rPr lang="en-US" altLang="ko-KR" sz="1400" dirty="0"/>
                <a:t>.</a:t>
              </a:r>
              <a:endParaRPr lang="ko-KR" alt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8391" y="1710423"/>
              <a:ext cx="2324675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EASYTASK 02</a:t>
              </a:r>
            </a:p>
            <a:p>
              <a:r>
                <a:rPr lang="ko-KR" altLang="en-US" sz="1400" dirty="0"/>
                <a:t>여러분의 기획능력을</a:t>
              </a:r>
              <a:endParaRPr lang="en-US" altLang="ko-KR" sz="1400" dirty="0"/>
            </a:p>
            <a:p>
              <a:r>
                <a:rPr lang="ko-KR" altLang="en-US" sz="1400" dirty="0"/>
                <a:t>향상시킬 수 있도록</a:t>
              </a:r>
              <a:endParaRPr lang="en-US" altLang="ko-KR" sz="1400" dirty="0"/>
            </a:p>
            <a:p>
              <a:r>
                <a:rPr lang="ko-KR" altLang="en-US" sz="1400" dirty="0" err="1"/>
                <a:t>이지태스크의</a:t>
              </a:r>
              <a:r>
                <a:rPr lang="ko-KR" altLang="en-US" sz="1400" dirty="0"/>
                <a:t> 서포터가 </a:t>
              </a:r>
              <a:endParaRPr lang="en-US" altLang="ko-KR" sz="1400" dirty="0"/>
            </a:p>
            <a:p>
              <a:r>
                <a:rPr lang="ko-KR" altLang="en-US" sz="1400" dirty="0"/>
                <a:t>작업을 도와드리겠습니다</a:t>
              </a:r>
              <a:r>
                <a:rPr lang="en-US" altLang="ko-KR" sz="1400" dirty="0"/>
                <a:t>.</a:t>
              </a:r>
              <a:r>
                <a:rPr lang="ko-KR" altLang="en-US" sz="1400" dirty="0"/>
                <a:t> </a:t>
              </a:r>
              <a:endParaRPr lang="en-US" altLang="ko-KR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18761" y="4816084"/>
              <a:ext cx="2262158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EASYTASK 03</a:t>
              </a:r>
            </a:p>
            <a:p>
              <a:r>
                <a:rPr lang="ko-KR" altLang="en-US" sz="1400" dirty="0"/>
                <a:t>여러분의 기획능력을</a:t>
              </a:r>
              <a:endParaRPr lang="en-US" altLang="ko-KR" sz="1400" dirty="0"/>
            </a:p>
            <a:p>
              <a:r>
                <a:rPr lang="ko-KR" altLang="en-US" sz="1400" dirty="0"/>
                <a:t>향상시킬 수 있도록</a:t>
              </a:r>
              <a:endParaRPr lang="en-US" altLang="ko-KR" sz="1400" dirty="0"/>
            </a:p>
            <a:p>
              <a:r>
                <a:rPr lang="ko-KR" altLang="en-US" sz="1400" dirty="0" err="1"/>
                <a:t>이지태스크의</a:t>
              </a:r>
              <a:r>
                <a:rPr lang="ko-KR" altLang="en-US" sz="1400" dirty="0"/>
                <a:t> 서포터가 </a:t>
              </a:r>
              <a:endParaRPr lang="en-US" altLang="ko-KR" sz="1400" dirty="0"/>
            </a:p>
            <a:p>
              <a:r>
                <a:rPr lang="ko-KR" altLang="en-US" sz="1400" dirty="0"/>
                <a:t>작업을 도와드리겠습니다</a:t>
              </a:r>
              <a:r>
                <a:rPr lang="en-US" altLang="ko-KR" sz="1400" dirty="0"/>
                <a:t>.</a:t>
              </a:r>
              <a:endParaRPr lang="ko-KR" alt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72837" y="1710423"/>
              <a:ext cx="2262158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EASYTASK 04</a:t>
              </a:r>
            </a:p>
            <a:p>
              <a:r>
                <a:rPr lang="ko-KR" altLang="en-US" sz="1400" dirty="0"/>
                <a:t>여러분의 기획능력을</a:t>
              </a:r>
              <a:endParaRPr lang="en-US" altLang="ko-KR" sz="1400" dirty="0"/>
            </a:p>
            <a:p>
              <a:r>
                <a:rPr lang="ko-KR" altLang="en-US" sz="1400" dirty="0"/>
                <a:t>향상시킬 수 있도록</a:t>
              </a:r>
              <a:endParaRPr lang="en-US" altLang="ko-KR" sz="1400" dirty="0"/>
            </a:p>
            <a:p>
              <a:r>
                <a:rPr lang="ko-KR" altLang="en-US" sz="1400" dirty="0" err="1"/>
                <a:t>이지태스크의</a:t>
              </a:r>
              <a:r>
                <a:rPr lang="ko-KR" altLang="en-US" sz="1400" dirty="0"/>
                <a:t> 서포터가 </a:t>
              </a:r>
              <a:endParaRPr lang="en-US" altLang="ko-KR" sz="1400" dirty="0"/>
            </a:p>
            <a:p>
              <a:r>
                <a:rPr lang="ko-KR" altLang="en-US" sz="1400" dirty="0"/>
                <a:t>작업을 도와드리겠습니다</a:t>
              </a:r>
              <a:r>
                <a:rPr lang="en-US" altLang="ko-KR" sz="1400" dirty="0"/>
                <a:t>.</a:t>
              </a:r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079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직사각형 28"/>
          <p:cNvGrpSpPr/>
          <p:nvPr/>
        </p:nvGrpSpPr>
        <p:grpSpPr>
          <a:xfrm>
            <a:off x="676074" y="1483020"/>
            <a:ext cx="1756538" cy="945971"/>
            <a:chOff x="0" y="0"/>
            <a:chExt cx="1756536" cy="945970"/>
          </a:xfrm>
        </p:grpSpPr>
        <p:sp>
          <p:nvSpPr>
            <p:cNvPr id="8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solidFill>
              <a:srgbClr val="FF776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9" name="ads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adsf</a:t>
              </a:r>
              <a:endParaRPr dirty="0"/>
            </a:p>
          </p:txBody>
        </p:sp>
      </p:grpSp>
      <p:grpSp>
        <p:nvGrpSpPr>
          <p:cNvPr id="10" name="직사각형 26"/>
          <p:cNvGrpSpPr/>
          <p:nvPr/>
        </p:nvGrpSpPr>
        <p:grpSpPr>
          <a:xfrm>
            <a:off x="676075" y="2825618"/>
            <a:ext cx="1756538" cy="945971"/>
            <a:chOff x="0" y="0"/>
            <a:chExt cx="1756537" cy="945970"/>
          </a:xfrm>
          <a:solidFill>
            <a:srgbClr val="FDC23E"/>
          </a:solidFill>
        </p:grpSpPr>
        <p:sp>
          <p:nvSpPr>
            <p:cNvPr id="11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2" name="adf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adfs</a:t>
              </a:r>
              <a:endParaRPr dirty="0"/>
            </a:p>
          </p:txBody>
        </p:sp>
      </p:grpSp>
      <p:grpSp>
        <p:nvGrpSpPr>
          <p:cNvPr id="13" name="직사각형 24"/>
          <p:cNvGrpSpPr/>
          <p:nvPr/>
        </p:nvGrpSpPr>
        <p:grpSpPr>
          <a:xfrm>
            <a:off x="676076" y="4233595"/>
            <a:ext cx="1756538" cy="945971"/>
            <a:chOff x="0" y="0"/>
            <a:chExt cx="1756536" cy="945970"/>
          </a:xfrm>
          <a:solidFill>
            <a:srgbClr val="F9A11B"/>
          </a:solidFill>
        </p:grpSpPr>
        <p:sp>
          <p:nvSpPr>
            <p:cNvPr id="14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5" name="asd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asdf</a:t>
              </a:r>
              <a:endParaRPr dirty="0"/>
            </a:p>
          </p:txBody>
        </p:sp>
      </p:grpSp>
      <p:grpSp>
        <p:nvGrpSpPr>
          <p:cNvPr id="16" name="직사각형 22"/>
          <p:cNvGrpSpPr/>
          <p:nvPr/>
        </p:nvGrpSpPr>
        <p:grpSpPr>
          <a:xfrm>
            <a:off x="676076" y="5576192"/>
            <a:ext cx="1756541" cy="945973"/>
            <a:chOff x="-1" y="-1"/>
            <a:chExt cx="1756539" cy="945972"/>
          </a:xfrm>
          <a:solidFill>
            <a:srgbClr val="274555"/>
          </a:solidFill>
        </p:grpSpPr>
        <p:sp>
          <p:nvSpPr>
            <p:cNvPr id="17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8" name="afd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>
                  <a:solidFill>
                    <a:schemeClr val="bg1"/>
                  </a:solidFill>
                </a:rPr>
                <a:t>afds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그룹 67"/>
          <p:cNvGrpSpPr/>
          <p:nvPr/>
        </p:nvGrpSpPr>
        <p:grpSpPr>
          <a:xfrm>
            <a:off x="2972369" y="4233594"/>
            <a:ext cx="1756540" cy="945974"/>
            <a:chOff x="-1" y="0"/>
            <a:chExt cx="1756539" cy="945973"/>
          </a:xfrm>
          <a:solidFill>
            <a:srgbClr val="A6172D"/>
          </a:solidFill>
        </p:grpSpPr>
        <p:sp>
          <p:nvSpPr>
            <p:cNvPr id="52" name="직사각형 69"/>
            <p:cNvSpPr/>
            <p:nvPr/>
          </p:nvSpPr>
          <p:spPr>
            <a:xfrm>
              <a:off x="-1" y="0"/>
              <a:ext cx="1756539" cy="945973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ts val="700"/>
                </a:spcBef>
                <a:defRPr sz="5400">
                  <a:solidFill>
                    <a:srgbClr val="4D4D4D"/>
                  </a:solidFill>
                </a:defRPr>
              </a:pPr>
              <a:endParaRPr/>
            </a:p>
          </p:txBody>
        </p:sp>
        <p:grpSp>
          <p:nvGrpSpPr>
            <p:cNvPr id="51" name="직사각형 68"/>
            <p:cNvGrpSpPr/>
            <p:nvPr/>
          </p:nvGrpSpPr>
          <p:grpSpPr>
            <a:xfrm>
              <a:off x="-2" y="0"/>
              <a:ext cx="1756540" cy="945974"/>
              <a:chOff x="-1" y="0"/>
              <a:chExt cx="1756539" cy="945972"/>
            </a:xfrm>
            <a:grpFill/>
          </p:grpSpPr>
          <p:sp>
            <p:nvSpPr>
              <p:cNvPr id="53" name="직사각형"/>
              <p:cNvSpPr/>
              <p:nvPr/>
            </p:nvSpPr>
            <p:spPr>
              <a:xfrm>
                <a:off x="-2" y="0"/>
                <a:ext cx="1756541" cy="94597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4D4D4D"/>
                    </a:solidFill>
                  </a:defRPr>
                </a:pPr>
                <a:endParaRPr/>
              </a:p>
            </p:txBody>
          </p:sp>
          <p:sp>
            <p:nvSpPr>
              <p:cNvPr id="54" name="asdf"/>
              <p:cNvSpPr txBox="1"/>
              <p:nvPr/>
            </p:nvSpPr>
            <p:spPr>
              <a:xfrm>
                <a:off x="-2" y="0"/>
                <a:ext cx="1756541" cy="3708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solidFill>
                      <a:srgbClr val="4D4D4D"/>
                    </a:solidFill>
                  </a:defRPr>
                </a:lvl1pPr>
              </a:lstStyle>
              <a:p>
                <a:r>
                  <a:rPr dirty="0" err="1">
                    <a:solidFill>
                      <a:schemeClr val="bg1"/>
                    </a:solidFill>
                  </a:rPr>
                  <a:t>asdf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그룹 61"/>
          <p:cNvGrpSpPr/>
          <p:nvPr/>
        </p:nvGrpSpPr>
        <p:grpSpPr>
          <a:xfrm>
            <a:off x="2972358" y="1483019"/>
            <a:ext cx="1756540" cy="945974"/>
            <a:chOff x="-1" y="0"/>
            <a:chExt cx="1756539" cy="945973"/>
          </a:xfrm>
          <a:solidFill>
            <a:srgbClr val="D3E0F7"/>
          </a:solidFill>
        </p:grpSpPr>
        <p:sp>
          <p:nvSpPr>
            <p:cNvPr id="42" name="직사각형 63"/>
            <p:cNvSpPr/>
            <p:nvPr/>
          </p:nvSpPr>
          <p:spPr>
            <a:xfrm>
              <a:off x="-1" y="0"/>
              <a:ext cx="1756539" cy="945973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ts val="700"/>
                </a:spcBef>
                <a:defRPr sz="5400">
                  <a:solidFill>
                    <a:srgbClr val="4D4D4D"/>
                  </a:solidFill>
                </a:defRPr>
              </a:pPr>
              <a:endParaRPr/>
            </a:p>
          </p:txBody>
        </p:sp>
        <p:grpSp>
          <p:nvGrpSpPr>
            <p:cNvPr id="41" name="직사각형 62"/>
            <p:cNvGrpSpPr/>
            <p:nvPr/>
          </p:nvGrpSpPr>
          <p:grpSpPr>
            <a:xfrm>
              <a:off x="-2" y="0"/>
              <a:ext cx="1756540" cy="945974"/>
              <a:chOff x="-1" y="0"/>
              <a:chExt cx="1756539" cy="945972"/>
            </a:xfrm>
            <a:grpFill/>
          </p:grpSpPr>
          <p:sp>
            <p:nvSpPr>
              <p:cNvPr id="43" name="직사각형"/>
              <p:cNvSpPr/>
              <p:nvPr/>
            </p:nvSpPr>
            <p:spPr>
              <a:xfrm>
                <a:off x="-2" y="0"/>
                <a:ext cx="1756541" cy="94597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4D4D4D"/>
                    </a:solidFill>
                  </a:defRPr>
                </a:pPr>
                <a:endParaRPr/>
              </a:p>
            </p:txBody>
          </p:sp>
          <p:sp>
            <p:nvSpPr>
              <p:cNvPr id="44" name="adsf"/>
              <p:cNvSpPr txBox="1"/>
              <p:nvPr/>
            </p:nvSpPr>
            <p:spPr>
              <a:xfrm>
                <a:off x="-2" y="0"/>
                <a:ext cx="1756541" cy="3708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solidFill>
                      <a:srgbClr val="4D4D4D"/>
                    </a:solidFill>
                  </a:defRPr>
                </a:lvl1pPr>
              </a:lstStyle>
              <a:p>
                <a:r>
                  <a:rPr dirty="0" err="1"/>
                  <a:t>adsf</a:t>
                </a:r>
                <a:endParaRPr dirty="0"/>
              </a:p>
            </p:txBody>
          </p:sp>
        </p:grpSp>
      </p:grpSp>
      <p:grpSp>
        <p:nvGrpSpPr>
          <p:cNvPr id="45" name="그룹 64"/>
          <p:cNvGrpSpPr/>
          <p:nvPr/>
        </p:nvGrpSpPr>
        <p:grpSpPr>
          <a:xfrm>
            <a:off x="2972368" y="2825618"/>
            <a:ext cx="1756540" cy="945974"/>
            <a:chOff x="-1" y="0"/>
            <a:chExt cx="1756539" cy="945973"/>
          </a:xfrm>
          <a:solidFill>
            <a:srgbClr val="C72E45"/>
          </a:solidFill>
        </p:grpSpPr>
        <p:sp>
          <p:nvSpPr>
            <p:cNvPr id="47" name="직사각형 66"/>
            <p:cNvSpPr/>
            <p:nvPr/>
          </p:nvSpPr>
          <p:spPr>
            <a:xfrm>
              <a:off x="-1" y="0"/>
              <a:ext cx="1756539" cy="945973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ts val="700"/>
                </a:spcBef>
                <a:defRPr sz="5400">
                  <a:solidFill>
                    <a:srgbClr val="4D4D4D"/>
                  </a:solidFill>
                </a:defRPr>
              </a:pPr>
              <a:endParaRPr/>
            </a:p>
          </p:txBody>
        </p:sp>
        <p:grpSp>
          <p:nvGrpSpPr>
            <p:cNvPr id="46" name="직사각형 65"/>
            <p:cNvGrpSpPr/>
            <p:nvPr/>
          </p:nvGrpSpPr>
          <p:grpSpPr>
            <a:xfrm>
              <a:off x="-2" y="0"/>
              <a:ext cx="1756540" cy="945974"/>
              <a:chOff x="-1" y="0"/>
              <a:chExt cx="1756539" cy="945972"/>
            </a:xfrm>
            <a:grpFill/>
          </p:grpSpPr>
          <p:sp>
            <p:nvSpPr>
              <p:cNvPr id="48" name="직사각형"/>
              <p:cNvSpPr/>
              <p:nvPr/>
            </p:nvSpPr>
            <p:spPr>
              <a:xfrm>
                <a:off x="-2" y="0"/>
                <a:ext cx="1756541" cy="94597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4D4D4D"/>
                    </a:solidFill>
                  </a:defRPr>
                </a:pPr>
                <a:endParaRPr/>
              </a:p>
            </p:txBody>
          </p:sp>
          <p:sp>
            <p:nvSpPr>
              <p:cNvPr id="49" name="adfs"/>
              <p:cNvSpPr txBox="1"/>
              <p:nvPr/>
            </p:nvSpPr>
            <p:spPr>
              <a:xfrm>
                <a:off x="-2" y="0"/>
                <a:ext cx="1756541" cy="3708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solidFill>
                      <a:srgbClr val="4D4D4D"/>
                    </a:solidFill>
                  </a:defRPr>
                </a:lvl1pPr>
              </a:lstStyle>
              <a:p>
                <a:r>
                  <a:rPr dirty="0" err="1">
                    <a:solidFill>
                      <a:schemeClr val="bg1"/>
                    </a:solidFill>
                  </a:rPr>
                  <a:t>adfs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5" name="그룹 70"/>
          <p:cNvGrpSpPr/>
          <p:nvPr/>
        </p:nvGrpSpPr>
        <p:grpSpPr>
          <a:xfrm>
            <a:off x="2972369" y="5576192"/>
            <a:ext cx="1756540" cy="945974"/>
            <a:chOff x="-1" y="0"/>
            <a:chExt cx="1756539" cy="945973"/>
          </a:xfrm>
          <a:solidFill>
            <a:srgbClr val="181842"/>
          </a:solidFill>
        </p:grpSpPr>
        <p:sp>
          <p:nvSpPr>
            <p:cNvPr id="57" name="직사각형 72"/>
            <p:cNvSpPr/>
            <p:nvPr/>
          </p:nvSpPr>
          <p:spPr>
            <a:xfrm>
              <a:off x="-1" y="0"/>
              <a:ext cx="1756539" cy="945973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ts val="700"/>
                </a:spcBef>
                <a:defRPr sz="5400">
                  <a:solidFill>
                    <a:srgbClr val="4D4D4D"/>
                  </a:solidFill>
                </a:defRPr>
              </a:pPr>
              <a:endParaRPr/>
            </a:p>
          </p:txBody>
        </p:sp>
        <p:grpSp>
          <p:nvGrpSpPr>
            <p:cNvPr id="56" name="직사각형 71"/>
            <p:cNvGrpSpPr/>
            <p:nvPr/>
          </p:nvGrpSpPr>
          <p:grpSpPr>
            <a:xfrm>
              <a:off x="-2" y="0"/>
              <a:ext cx="1756540" cy="945974"/>
              <a:chOff x="-1" y="0"/>
              <a:chExt cx="1756539" cy="945972"/>
            </a:xfrm>
            <a:grpFill/>
          </p:grpSpPr>
          <p:sp>
            <p:nvSpPr>
              <p:cNvPr id="58" name="직사각형"/>
              <p:cNvSpPr/>
              <p:nvPr/>
            </p:nvSpPr>
            <p:spPr>
              <a:xfrm>
                <a:off x="-2" y="0"/>
                <a:ext cx="1756541" cy="945974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4D4D4D"/>
                    </a:solidFill>
                  </a:defRPr>
                </a:pPr>
                <a:endParaRPr/>
              </a:p>
            </p:txBody>
          </p:sp>
          <p:sp>
            <p:nvSpPr>
              <p:cNvPr id="59" name="afds"/>
              <p:cNvSpPr txBox="1"/>
              <p:nvPr/>
            </p:nvSpPr>
            <p:spPr>
              <a:xfrm>
                <a:off x="-2" y="0"/>
                <a:ext cx="1756541" cy="3708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solidFill>
                      <a:srgbClr val="4D4D4D"/>
                    </a:solidFill>
                  </a:defRPr>
                </a:lvl1pPr>
              </a:lstStyle>
              <a:p>
                <a:r>
                  <a:rPr dirty="0" err="1">
                    <a:solidFill>
                      <a:schemeClr val="bg1"/>
                    </a:solidFill>
                  </a:rPr>
                  <a:t>afds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2" name="직사각형 28"/>
          <p:cNvGrpSpPr/>
          <p:nvPr/>
        </p:nvGrpSpPr>
        <p:grpSpPr>
          <a:xfrm>
            <a:off x="5283071" y="1483019"/>
            <a:ext cx="1756538" cy="945971"/>
            <a:chOff x="0" y="0"/>
            <a:chExt cx="1756536" cy="945970"/>
          </a:xfrm>
          <a:solidFill>
            <a:srgbClr val="AAABD3"/>
          </a:solidFill>
        </p:grpSpPr>
        <p:sp>
          <p:nvSpPr>
            <p:cNvPr id="93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94" name="ads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adsf</a:t>
              </a:r>
              <a:endParaRPr dirty="0"/>
            </a:p>
          </p:txBody>
        </p:sp>
      </p:grpSp>
      <p:grpSp>
        <p:nvGrpSpPr>
          <p:cNvPr id="95" name="직사각형 26"/>
          <p:cNvGrpSpPr/>
          <p:nvPr/>
        </p:nvGrpSpPr>
        <p:grpSpPr>
          <a:xfrm>
            <a:off x="5268658" y="2825620"/>
            <a:ext cx="1756538" cy="945971"/>
            <a:chOff x="0" y="0"/>
            <a:chExt cx="1756537" cy="945970"/>
          </a:xfrm>
          <a:solidFill>
            <a:srgbClr val="CBA6C3"/>
          </a:solidFill>
        </p:grpSpPr>
        <p:sp>
          <p:nvSpPr>
            <p:cNvPr id="96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97" name="adf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adfs</a:t>
              </a:r>
              <a:endParaRPr dirty="0"/>
            </a:p>
          </p:txBody>
        </p:sp>
      </p:grpSp>
      <p:grpSp>
        <p:nvGrpSpPr>
          <p:cNvPr id="98" name="직사각형 24"/>
          <p:cNvGrpSpPr/>
          <p:nvPr/>
        </p:nvGrpSpPr>
        <p:grpSpPr>
          <a:xfrm>
            <a:off x="5268659" y="4233594"/>
            <a:ext cx="1756538" cy="945971"/>
            <a:chOff x="0" y="0"/>
            <a:chExt cx="1756536" cy="945970"/>
          </a:xfrm>
          <a:solidFill>
            <a:srgbClr val="F9A11B"/>
          </a:solidFill>
        </p:grpSpPr>
        <p:sp>
          <p:nvSpPr>
            <p:cNvPr id="99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solidFill>
              <a:srgbClr val="F8FAFF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00" name="asd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asdf</a:t>
              </a:r>
              <a:endParaRPr dirty="0"/>
            </a:p>
          </p:txBody>
        </p:sp>
      </p:grpSp>
      <p:grpSp>
        <p:nvGrpSpPr>
          <p:cNvPr id="101" name="직사각형 22"/>
          <p:cNvGrpSpPr/>
          <p:nvPr/>
        </p:nvGrpSpPr>
        <p:grpSpPr>
          <a:xfrm>
            <a:off x="5268659" y="5576192"/>
            <a:ext cx="1756541" cy="945973"/>
            <a:chOff x="-1" y="-1"/>
            <a:chExt cx="1756539" cy="945972"/>
          </a:xfrm>
          <a:solidFill>
            <a:srgbClr val="274555"/>
          </a:solidFill>
        </p:grpSpPr>
        <p:sp>
          <p:nvSpPr>
            <p:cNvPr id="102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solidFill>
              <a:srgbClr val="35386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03" name="afd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>
                  <a:solidFill>
                    <a:schemeClr val="bg1"/>
                  </a:solidFill>
                </a:rPr>
                <a:t>afds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7" name="직사각형 28"/>
          <p:cNvGrpSpPr/>
          <p:nvPr/>
        </p:nvGrpSpPr>
        <p:grpSpPr>
          <a:xfrm>
            <a:off x="7564942" y="1417641"/>
            <a:ext cx="1756538" cy="945971"/>
            <a:chOff x="0" y="0"/>
            <a:chExt cx="1756536" cy="945970"/>
          </a:xfrm>
          <a:solidFill>
            <a:srgbClr val="AAABD3"/>
          </a:solidFill>
        </p:grpSpPr>
        <p:sp>
          <p:nvSpPr>
            <p:cNvPr id="138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solidFill>
              <a:srgbClr val="00DFFC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39" name="ads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adsf</a:t>
              </a:r>
              <a:endParaRPr dirty="0"/>
            </a:p>
          </p:txBody>
        </p:sp>
      </p:grpSp>
      <p:grpSp>
        <p:nvGrpSpPr>
          <p:cNvPr id="140" name="직사각형 26"/>
          <p:cNvGrpSpPr/>
          <p:nvPr/>
        </p:nvGrpSpPr>
        <p:grpSpPr>
          <a:xfrm>
            <a:off x="7564950" y="2825622"/>
            <a:ext cx="1756538" cy="945971"/>
            <a:chOff x="0" y="0"/>
            <a:chExt cx="1756537" cy="945970"/>
          </a:xfrm>
          <a:solidFill>
            <a:srgbClr val="008C9E"/>
          </a:solidFill>
        </p:grpSpPr>
        <p:sp>
          <p:nvSpPr>
            <p:cNvPr id="141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42" name="adf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>
                  <a:solidFill>
                    <a:srgbClr val="F8FAFF"/>
                  </a:solidFill>
                </a:rPr>
                <a:t>adfs</a:t>
              </a:r>
              <a:endParaRPr dirty="0">
                <a:solidFill>
                  <a:srgbClr val="F8FAFF"/>
                </a:solidFill>
              </a:endParaRPr>
            </a:p>
          </p:txBody>
        </p:sp>
      </p:grpSp>
      <p:grpSp>
        <p:nvGrpSpPr>
          <p:cNvPr id="143" name="직사각형 24"/>
          <p:cNvGrpSpPr/>
          <p:nvPr/>
        </p:nvGrpSpPr>
        <p:grpSpPr>
          <a:xfrm>
            <a:off x="7564953" y="4233593"/>
            <a:ext cx="1756538" cy="945971"/>
            <a:chOff x="0" y="0"/>
            <a:chExt cx="1756536" cy="945970"/>
          </a:xfrm>
          <a:solidFill>
            <a:srgbClr val="005F6B"/>
          </a:solidFill>
        </p:grpSpPr>
        <p:sp>
          <p:nvSpPr>
            <p:cNvPr id="144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45" name="asd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>
                  <a:solidFill>
                    <a:srgbClr val="F8FAFF"/>
                  </a:solidFill>
                </a:rPr>
                <a:t>asdf</a:t>
              </a:r>
              <a:endParaRPr dirty="0">
                <a:solidFill>
                  <a:srgbClr val="F8FAFF"/>
                </a:solidFill>
              </a:endParaRPr>
            </a:p>
          </p:txBody>
        </p:sp>
      </p:grpSp>
      <p:grpSp>
        <p:nvGrpSpPr>
          <p:cNvPr id="146" name="직사각형 22"/>
          <p:cNvGrpSpPr/>
          <p:nvPr/>
        </p:nvGrpSpPr>
        <p:grpSpPr>
          <a:xfrm>
            <a:off x="7564950" y="5576192"/>
            <a:ext cx="1756541" cy="945973"/>
            <a:chOff x="-1" y="-1"/>
            <a:chExt cx="1756539" cy="945972"/>
          </a:xfrm>
          <a:solidFill>
            <a:srgbClr val="343838"/>
          </a:solidFill>
        </p:grpSpPr>
        <p:sp>
          <p:nvSpPr>
            <p:cNvPr id="147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grp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48" name="afd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>
                  <a:solidFill>
                    <a:schemeClr val="bg1"/>
                  </a:solidFill>
                </a:rPr>
                <a:t>afds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직사각형 28"/>
          <p:cNvGrpSpPr/>
          <p:nvPr/>
        </p:nvGrpSpPr>
        <p:grpSpPr>
          <a:xfrm>
            <a:off x="9861239" y="1417647"/>
            <a:ext cx="1756538" cy="945971"/>
            <a:chOff x="0" y="0"/>
            <a:chExt cx="1756536" cy="945970"/>
          </a:xfrm>
        </p:grpSpPr>
        <p:sp>
          <p:nvSpPr>
            <p:cNvPr id="150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solidFill>
              <a:srgbClr val="F0E5DE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51" name="ads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adsf</a:t>
              </a:r>
              <a:endParaRPr dirty="0"/>
            </a:p>
          </p:txBody>
        </p:sp>
      </p:grpSp>
      <p:grpSp>
        <p:nvGrpSpPr>
          <p:cNvPr id="152" name="직사각형 26"/>
          <p:cNvGrpSpPr/>
          <p:nvPr/>
        </p:nvGrpSpPr>
        <p:grpSpPr>
          <a:xfrm>
            <a:off x="9861240" y="2825621"/>
            <a:ext cx="1756538" cy="945971"/>
            <a:chOff x="0" y="0"/>
            <a:chExt cx="1756537" cy="945970"/>
          </a:xfrm>
          <a:solidFill>
            <a:srgbClr val="FDC23E"/>
          </a:solidFill>
        </p:grpSpPr>
        <p:sp>
          <p:nvSpPr>
            <p:cNvPr id="153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solidFill>
              <a:srgbClr val="ABD0CE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54" name="adf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/>
                <a:t>adfs</a:t>
              </a:r>
              <a:endParaRPr dirty="0"/>
            </a:p>
          </p:txBody>
        </p:sp>
      </p:grpSp>
      <p:grpSp>
        <p:nvGrpSpPr>
          <p:cNvPr id="155" name="직사각형 24"/>
          <p:cNvGrpSpPr/>
          <p:nvPr/>
        </p:nvGrpSpPr>
        <p:grpSpPr>
          <a:xfrm>
            <a:off x="9861241" y="4233596"/>
            <a:ext cx="1756538" cy="945971"/>
            <a:chOff x="0" y="0"/>
            <a:chExt cx="1756536" cy="945970"/>
          </a:xfrm>
          <a:solidFill>
            <a:srgbClr val="F9A11B"/>
          </a:solidFill>
        </p:grpSpPr>
        <p:sp>
          <p:nvSpPr>
            <p:cNvPr id="156" name="직사각형"/>
            <p:cNvSpPr/>
            <p:nvPr/>
          </p:nvSpPr>
          <p:spPr>
            <a:xfrm>
              <a:off x="-1" y="0"/>
              <a:ext cx="1756538" cy="945971"/>
            </a:xfrm>
            <a:prstGeom prst="rect">
              <a:avLst/>
            </a:prstGeom>
            <a:solidFill>
              <a:srgbClr val="7C7877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57" name="asdf"/>
            <p:cNvSpPr txBox="1"/>
            <p:nvPr/>
          </p:nvSpPr>
          <p:spPr>
            <a:xfrm>
              <a:off x="-1" y="-1"/>
              <a:ext cx="175653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>
                  <a:solidFill>
                    <a:schemeClr val="bg1"/>
                  </a:solidFill>
                </a:rPr>
                <a:t>asdf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직사각형 22"/>
          <p:cNvGrpSpPr/>
          <p:nvPr/>
        </p:nvGrpSpPr>
        <p:grpSpPr>
          <a:xfrm>
            <a:off x="9861241" y="5576192"/>
            <a:ext cx="1756541" cy="945973"/>
            <a:chOff x="-1" y="-1"/>
            <a:chExt cx="1756539" cy="945972"/>
          </a:xfrm>
          <a:solidFill>
            <a:srgbClr val="274555"/>
          </a:solidFill>
        </p:grpSpPr>
        <p:sp>
          <p:nvSpPr>
            <p:cNvPr id="159" name="직사각형"/>
            <p:cNvSpPr/>
            <p:nvPr/>
          </p:nvSpPr>
          <p:spPr>
            <a:xfrm>
              <a:off x="-1" y="0"/>
              <a:ext cx="1756539" cy="945971"/>
            </a:xfrm>
            <a:prstGeom prst="rect">
              <a:avLst/>
            </a:prstGeom>
            <a:solidFill>
              <a:srgbClr val="D9D4C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D4D4D"/>
                  </a:solidFill>
                </a:defRPr>
              </a:pPr>
              <a:endParaRPr/>
            </a:p>
          </p:txBody>
        </p:sp>
        <p:sp>
          <p:nvSpPr>
            <p:cNvPr id="160" name="afds"/>
            <p:cNvSpPr txBox="1"/>
            <p:nvPr/>
          </p:nvSpPr>
          <p:spPr>
            <a:xfrm>
              <a:off x="-1" y="-1"/>
              <a:ext cx="1756539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4D4D4D"/>
                  </a:solidFill>
                </a:defRPr>
              </a:lvl1pPr>
            </a:lstStyle>
            <a:p>
              <a:r>
                <a:rPr dirty="0" err="1">
                  <a:solidFill>
                    <a:schemeClr val="tx1"/>
                  </a:solidFill>
                </a:rPr>
                <a:t>afds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161" name="직사각형 160"/>
          <p:cNvSpPr/>
          <p:nvPr/>
        </p:nvSpPr>
        <p:spPr>
          <a:xfrm>
            <a:off x="489576" y="951092"/>
            <a:ext cx="2129536" cy="5763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TextBox 165"/>
          <p:cNvSpPr txBox="1"/>
          <p:nvPr/>
        </p:nvSpPr>
        <p:spPr>
          <a:xfrm>
            <a:off x="1398691" y="9510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3696952" y="9510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5990701" y="9510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8284450" y="9510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10583856" y="9510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3105943F-DB1E-4A6E-834B-CDA39003890B}"/>
              </a:ext>
            </a:extLst>
          </p:cNvPr>
          <p:cNvSpPr/>
          <p:nvPr/>
        </p:nvSpPr>
        <p:spPr>
          <a:xfrm>
            <a:off x="2778659" y="940038"/>
            <a:ext cx="2129536" cy="5763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5B2F03C4-7643-40C5-8622-B8EA139BC145}"/>
              </a:ext>
            </a:extLst>
          </p:cNvPr>
          <p:cNvSpPr/>
          <p:nvPr/>
        </p:nvSpPr>
        <p:spPr>
          <a:xfrm>
            <a:off x="5067742" y="940038"/>
            <a:ext cx="2129536" cy="5763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3AFF0B7B-3B49-4AED-8B83-A05C436D61EE}"/>
              </a:ext>
            </a:extLst>
          </p:cNvPr>
          <p:cNvSpPr/>
          <p:nvPr/>
        </p:nvSpPr>
        <p:spPr>
          <a:xfrm>
            <a:off x="7356825" y="940038"/>
            <a:ext cx="2129536" cy="5763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E1AD5F1D-F888-4236-82B5-37D46C28388B}"/>
              </a:ext>
            </a:extLst>
          </p:cNvPr>
          <p:cNvSpPr/>
          <p:nvPr/>
        </p:nvSpPr>
        <p:spPr>
          <a:xfrm>
            <a:off x="9645908" y="951092"/>
            <a:ext cx="2129536" cy="5763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BCE794-4765-4644-944E-958DFCE01BBD}"/>
              </a:ext>
            </a:extLst>
          </p:cNvPr>
          <p:cNvSpPr txBox="1"/>
          <p:nvPr/>
        </p:nvSpPr>
        <p:spPr>
          <a:xfrm>
            <a:off x="429768" y="293367"/>
            <a:ext cx="452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원하는 색상표를 선택하여 적용하세요</a:t>
            </a:r>
            <a:r>
              <a:rPr lang="en-US" altLang="ko-KR" dirty="0"/>
              <a:t>^^</a:t>
            </a:r>
            <a:endParaRPr lang="ko-KR" alt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C85FB0B-44CE-4398-8BCB-3393AB8129ED}"/>
              </a:ext>
            </a:extLst>
          </p:cNvPr>
          <p:cNvSpPr txBox="1"/>
          <p:nvPr/>
        </p:nvSpPr>
        <p:spPr>
          <a:xfrm>
            <a:off x="8766640" y="279781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최신 </a:t>
            </a:r>
            <a:r>
              <a:rPr lang="ko-KR" altLang="en-US" sz="1200" dirty="0" err="1"/>
              <a:t>트렌디한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색상팔레트</a:t>
            </a:r>
            <a:r>
              <a:rPr lang="ko-KR" altLang="en-US" sz="1200" dirty="0"/>
              <a:t> 보러 바로가기</a:t>
            </a:r>
            <a:r>
              <a:rPr lang="en-US" altLang="ko-KR" dirty="0"/>
              <a:t>~</a:t>
            </a:r>
            <a:endParaRPr lang="ko-KR" altLang="en-US" dirty="0"/>
          </a:p>
        </p:txBody>
      </p:sp>
      <p:sp>
        <p:nvSpPr>
          <p:cNvPr id="87" name="TextBox 86">
            <a:hlinkClick r:id="rId2"/>
            <a:extLst>
              <a:ext uri="{FF2B5EF4-FFF2-40B4-BE49-F238E27FC236}">
                <a16:creationId xmlns:a16="http://schemas.microsoft.com/office/drawing/2014/main" id="{82308CEE-B6F6-4BDA-BAD9-070AC3B5DEC8}"/>
              </a:ext>
            </a:extLst>
          </p:cNvPr>
          <p:cNvSpPr txBox="1"/>
          <p:nvPr/>
        </p:nvSpPr>
        <p:spPr>
          <a:xfrm>
            <a:off x="7775157" y="612872"/>
            <a:ext cx="41721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>
                <a:hlinkClick r:id="rId2"/>
              </a:rPr>
              <a:t>https://www.webdesignrankings.com/resources/lolcolors/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2013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yejin\Desktop\리플렛 안쪽.png">
            <a:extLst>
              <a:ext uri="{FF2B5EF4-FFF2-40B4-BE49-F238E27FC236}">
                <a16:creationId xmlns:a16="http://schemas.microsoft.com/office/drawing/2014/main" id="{677C9D8E-E613-4716-A498-00CC43678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770" b="1701"/>
          <a:stretch/>
        </p:blipFill>
        <p:spPr bwMode="auto">
          <a:xfrm>
            <a:off x="3088314" y="261257"/>
            <a:ext cx="8903389" cy="622753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B421F-3E56-4366-8DBC-83B57049FE1E}"/>
              </a:ext>
            </a:extLst>
          </p:cNvPr>
          <p:cNvSpPr txBox="1"/>
          <p:nvPr/>
        </p:nvSpPr>
        <p:spPr>
          <a:xfrm>
            <a:off x="-270638" y="871587"/>
            <a:ext cx="4114803" cy="697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latinLnBrk="0">
              <a:lnSpc>
                <a:spcPct val="150000"/>
              </a:lnSpc>
              <a:defRPr/>
            </a:pPr>
            <a:r>
              <a:rPr lang="ko-KR" altLang="en-US" sz="1400" kern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다음과 같은 불편사항이 있을 때 </a:t>
            </a:r>
            <a:r>
              <a:rPr lang="ko-KR" altLang="en-US" sz="1400" kern="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이지태스크를</a:t>
            </a:r>
            <a:r>
              <a:rPr lang="ko-KR" altLang="en-US" sz="1400" kern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이용해주세요 </a:t>
            </a:r>
            <a:r>
              <a:rPr lang="en-US" altLang="ko-KR" sz="1400" kern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^^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CC98DD48-C032-4192-9B50-497552BC26C7}"/>
              </a:ext>
            </a:extLst>
          </p:cNvPr>
          <p:cNvGrpSpPr/>
          <p:nvPr/>
        </p:nvGrpSpPr>
        <p:grpSpPr>
          <a:xfrm>
            <a:off x="300102" y="2062666"/>
            <a:ext cx="2369713" cy="4121322"/>
            <a:chOff x="124620" y="2167168"/>
            <a:chExt cx="2369713" cy="4121322"/>
          </a:xfrm>
        </p:grpSpPr>
        <p:sp>
          <p:nvSpPr>
            <p:cNvPr id="14" name="모서리가 둥근 직사각형 22">
              <a:extLst>
                <a:ext uri="{FF2B5EF4-FFF2-40B4-BE49-F238E27FC236}">
                  <a16:creationId xmlns:a16="http://schemas.microsoft.com/office/drawing/2014/main" id="{606201F9-50AC-4F06-8BB3-064D308B1B6A}"/>
                </a:ext>
              </a:extLst>
            </p:cNvPr>
            <p:cNvSpPr/>
            <p:nvPr/>
          </p:nvSpPr>
          <p:spPr>
            <a:xfrm>
              <a:off x="140523" y="2167168"/>
              <a:ext cx="1145544" cy="126183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  <a:effectLst>
              <a:outerShdw blurRad="50800" dist="38100" dir="2700000" rotWithShape="0">
                <a:srgbClr val="093261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118A67FF-0DA0-4FA9-85B3-253CBC5938E9}"/>
                </a:ext>
              </a:extLst>
            </p:cNvPr>
            <p:cNvSpPr txBox="1"/>
            <p:nvPr/>
          </p:nvSpPr>
          <p:spPr>
            <a:xfrm>
              <a:off x="179453" y="2286197"/>
              <a:ext cx="1092229" cy="9905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1600" b="1">
                  <a:solidFill>
                    <a:srgbClr val="0030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sz="1000" i="1" dirty="0" err="1">
                  <a:latin typeface="+mn-ea"/>
                  <a:ea typeface="+mn-ea"/>
                </a:rPr>
                <a:t>상담부터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endParaRPr lang="en-US" sz="1000" i="1" dirty="0"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sz="1000" i="1" dirty="0" err="1">
                  <a:latin typeface="+mn-ea"/>
                  <a:ea typeface="+mn-ea"/>
                </a:rPr>
                <a:t>최종마무리까지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endParaRPr lang="en-US" sz="1000" i="1" dirty="0"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sz="1000" i="1" dirty="0" err="1">
                  <a:latin typeface="+mn-ea"/>
                  <a:ea typeface="+mn-ea"/>
                </a:rPr>
                <a:t>시간과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비용에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endParaRPr lang="en-US" sz="1000" i="1" dirty="0"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sz="1000" i="1" dirty="0" err="1">
                  <a:latin typeface="+mn-ea"/>
                  <a:ea typeface="+mn-ea"/>
                </a:rPr>
                <a:t>대한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부담</a:t>
              </a:r>
              <a:r>
                <a:rPr lang="en-US" sz="1000" i="1" dirty="0">
                  <a:latin typeface="+mn-ea"/>
                  <a:ea typeface="+mn-ea"/>
                </a:rPr>
                <a:t>.</a:t>
              </a:r>
              <a:endParaRPr sz="1000" i="1" dirty="0">
                <a:latin typeface="+mn-ea"/>
                <a:ea typeface="+mn-ea"/>
              </a:endParaRPr>
            </a:p>
          </p:txBody>
        </p:sp>
        <p:sp>
          <p:nvSpPr>
            <p:cNvPr id="16" name="모서리가 둥근 직사각형 25">
              <a:extLst>
                <a:ext uri="{FF2B5EF4-FFF2-40B4-BE49-F238E27FC236}">
                  <a16:creationId xmlns:a16="http://schemas.microsoft.com/office/drawing/2014/main" id="{2744F9CA-835D-4C71-A644-0732B215BF50}"/>
                </a:ext>
              </a:extLst>
            </p:cNvPr>
            <p:cNvSpPr/>
            <p:nvPr/>
          </p:nvSpPr>
          <p:spPr>
            <a:xfrm>
              <a:off x="1348789" y="2167168"/>
              <a:ext cx="1145544" cy="126183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  <a:effectLst>
              <a:outerShdw blurRad="50800" dist="38100" dir="2700000" rotWithShape="0">
                <a:srgbClr val="093261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64FB32DC-5956-4BF4-96FD-99C3F83A7DCE}"/>
                </a:ext>
              </a:extLst>
            </p:cNvPr>
            <p:cNvSpPr txBox="1"/>
            <p:nvPr/>
          </p:nvSpPr>
          <p:spPr>
            <a:xfrm>
              <a:off x="1332608" y="2305385"/>
              <a:ext cx="1128816" cy="986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전문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프리랜서에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대한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기대치가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높지만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결과물의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만족도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떨어짐</a:t>
              </a:r>
              <a:r>
                <a:rPr lang="en-US" sz="1000" i="1" dirty="0">
                  <a:latin typeface="+mn-ea"/>
                  <a:ea typeface="+mn-ea"/>
                </a:rPr>
                <a:t>.</a:t>
              </a:r>
              <a:endParaRPr sz="1000" i="1" dirty="0">
                <a:latin typeface="+mn-ea"/>
                <a:ea typeface="+mn-ea"/>
              </a:endParaRPr>
            </a:p>
          </p:txBody>
        </p:sp>
        <p:sp>
          <p:nvSpPr>
            <p:cNvPr id="18" name="모서리가 둥근 직사각형 27">
              <a:extLst>
                <a:ext uri="{FF2B5EF4-FFF2-40B4-BE49-F238E27FC236}">
                  <a16:creationId xmlns:a16="http://schemas.microsoft.com/office/drawing/2014/main" id="{2D9BDB82-B67D-4CBC-865E-FCC7073CE17B}"/>
                </a:ext>
              </a:extLst>
            </p:cNvPr>
            <p:cNvSpPr/>
            <p:nvPr/>
          </p:nvSpPr>
          <p:spPr>
            <a:xfrm>
              <a:off x="140523" y="3596913"/>
              <a:ext cx="1145544" cy="126183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  <a:effectLst>
              <a:outerShdw blurRad="50800" dist="38100" dir="2700000" rotWithShape="0">
                <a:srgbClr val="093261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19" name="TextBox 28">
              <a:extLst>
                <a:ext uri="{FF2B5EF4-FFF2-40B4-BE49-F238E27FC236}">
                  <a16:creationId xmlns:a16="http://schemas.microsoft.com/office/drawing/2014/main" id="{4AE6DD60-6F78-49D5-8997-011A76E9BFF9}"/>
                </a:ext>
              </a:extLst>
            </p:cNvPr>
            <p:cNvSpPr txBox="1"/>
            <p:nvPr/>
          </p:nvSpPr>
          <p:spPr>
            <a:xfrm>
              <a:off x="141348" y="3715071"/>
              <a:ext cx="1128816" cy="986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간단한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작업인데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전문인력을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채용하기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부담스러움</a:t>
              </a:r>
              <a:r>
                <a:rPr lang="en-US" sz="1000" i="1" dirty="0">
                  <a:latin typeface="+mn-ea"/>
                  <a:ea typeface="+mn-ea"/>
                </a:rPr>
                <a:t>.</a:t>
              </a:r>
              <a:endParaRPr sz="1000" i="1" dirty="0">
                <a:latin typeface="+mn-ea"/>
                <a:ea typeface="+mn-ea"/>
              </a:endParaRPr>
            </a:p>
          </p:txBody>
        </p:sp>
        <p:sp>
          <p:nvSpPr>
            <p:cNvPr id="20" name="모서리가 둥근 직사각형 29">
              <a:extLst>
                <a:ext uri="{FF2B5EF4-FFF2-40B4-BE49-F238E27FC236}">
                  <a16:creationId xmlns:a16="http://schemas.microsoft.com/office/drawing/2014/main" id="{87AA2543-2E3D-494B-A141-C79B9680E002}"/>
                </a:ext>
              </a:extLst>
            </p:cNvPr>
            <p:cNvSpPr/>
            <p:nvPr/>
          </p:nvSpPr>
          <p:spPr>
            <a:xfrm>
              <a:off x="1340425" y="3596913"/>
              <a:ext cx="1145544" cy="126183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  <a:effectLst>
              <a:outerShdw blurRad="50800" dist="38100" dir="2700000" rotWithShape="0">
                <a:srgbClr val="093261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21" name="TextBox 30">
              <a:extLst>
                <a:ext uri="{FF2B5EF4-FFF2-40B4-BE49-F238E27FC236}">
                  <a16:creationId xmlns:a16="http://schemas.microsoft.com/office/drawing/2014/main" id="{DC1DB09C-C2B2-4DD7-9EE0-701651C9B853}"/>
                </a:ext>
              </a:extLst>
            </p:cNvPr>
            <p:cNvSpPr txBox="1"/>
            <p:nvPr/>
          </p:nvSpPr>
          <p:spPr>
            <a:xfrm>
              <a:off x="1332885" y="3799691"/>
              <a:ext cx="1145545" cy="7560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작업물에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대한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피드백이</a:t>
              </a:r>
              <a:r>
                <a:rPr sz="1000" i="1" dirty="0">
                  <a:latin typeface="+mn-ea"/>
                  <a:ea typeface="+mn-ea"/>
                </a:rPr>
                <a:t> </a:t>
              </a:r>
            </a:p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sz="1000" i="1" dirty="0" err="1">
                  <a:latin typeface="+mn-ea"/>
                  <a:ea typeface="+mn-ea"/>
                </a:rPr>
                <a:t>자유롭지</a:t>
              </a:r>
              <a:r>
                <a:rPr sz="1000" i="1" dirty="0">
                  <a:latin typeface="+mn-ea"/>
                  <a:ea typeface="+mn-ea"/>
                </a:rPr>
                <a:t> </a:t>
              </a:r>
              <a:r>
                <a:rPr sz="1000" i="1" dirty="0" err="1">
                  <a:latin typeface="+mn-ea"/>
                  <a:ea typeface="+mn-ea"/>
                </a:rPr>
                <a:t>못함</a:t>
              </a:r>
              <a:r>
                <a:rPr sz="1000" i="1" dirty="0">
                  <a:latin typeface="+mn-ea"/>
                  <a:ea typeface="+mn-ea"/>
                </a:rPr>
                <a:t>.</a:t>
              </a:r>
            </a:p>
          </p:txBody>
        </p:sp>
        <p:sp>
          <p:nvSpPr>
            <p:cNvPr id="22" name="모서리가 둥근 직사각형 22">
              <a:extLst>
                <a:ext uri="{FF2B5EF4-FFF2-40B4-BE49-F238E27FC236}">
                  <a16:creationId xmlns:a16="http://schemas.microsoft.com/office/drawing/2014/main" id="{1F153534-BB41-45A7-A37F-0D765AFFFA78}"/>
                </a:ext>
              </a:extLst>
            </p:cNvPr>
            <p:cNvSpPr/>
            <p:nvPr/>
          </p:nvSpPr>
          <p:spPr>
            <a:xfrm>
              <a:off x="1348789" y="5026658"/>
              <a:ext cx="1145544" cy="126183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  <a:effectLst>
              <a:outerShdw blurRad="50800" dist="38100" dir="2700000" rotWithShape="0">
                <a:srgbClr val="093261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8CD60A6D-D976-49CE-8660-531C87C4D6A0}"/>
                </a:ext>
              </a:extLst>
            </p:cNvPr>
            <p:cNvSpPr txBox="1"/>
            <p:nvPr/>
          </p:nvSpPr>
          <p:spPr>
            <a:xfrm>
              <a:off x="1375446" y="5167479"/>
              <a:ext cx="1092229" cy="9859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1600" b="1">
                  <a:solidFill>
                    <a:srgbClr val="0030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lvl1pPr>
            </a:lstStyle>
            <a:p>
              <a:pPr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lang="ko-KR" altLang="en-US" sz="1000" i="1" dirty="0">
                  <a:solidFill>
                    <a:srgbClr val="093261"/>
                  </a:solidFill>
                  <a:latin typeface="+mn-ea"/>
                </a:rPr>
                <a:t>구인공고 올리고 비용처리 하고 </a:t>
              </a:r>
              <a:endParaRPr lang="en-US" altLang="ko-KR" sz="1000" i="1" dirty="0">
                <a:solidFill>
                  <a:srgbClr val="09326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lang="ko-KR" altLang="en-US" sz="1000" i="1" dirty="0" err="1">
                  <a:solidFill>
                    <a:srgbClr val="093261"/>
                  </a:solidFill>
                  <a:latin typeface="+mn-ea"/>
                </a:rPr>
                <a:t>하느니</a:t>
              </a:r>
              <a:r>
                <a:rPr lang="ko-KR" altLang="en-US" sz="1000" i="1" dirty="0">
                  <a:solidFill>
                    <a:srgbClr val="093261"/>
                  </a:solidFill>
                  <a:latin typeface="+mn-ea"/>
                </a:rPr>
                <a:t> 내가 </a:t>
              </a:r>
              <a:br>
                <a:rPr lang="en-US" altLang="ko-KR" sz="1000" i="1" dirty="0">
                  <a:solidFill>
                    <a:srgbClr val="093261"/>
                  </a:solidFill>
                  <a:latin typeface="+mn-ea"/>
                </a:rPr>
              </a:br>
              <a:r>
                <a:rPr lang="ko-KR" altLang="en-US" sz="1000" i="1" dirty="0" err="1">
                  <a:solidFill>
                    <a:srgbClr val="093261"/>
                  </a:solidFill>
                  <a:latin typeface="+mn-ea"/>
                </a:rPr>
                <a:t>하는게</a:t>
              </a:r>
              <a:r>
                <a:rPr lang="ko-KR" altLang="en-US" sz="1000" i="1" dirty="0">
                  <a:solidFill>
                    <a:srgbClr val="093261"/>
                  </a:solidFill>
                  <a:latin typeface="+mn-ea"/>
                </a:rPr>
                <a:t> 빠름</a:t>
              </a:r>
            </a:p>
          </p:txBody>
        </p:sp>
        <p:sp>
          <p:nvSpPr>
            <p:cNvPr id="24" name="모서리가 둥근 직사각형 27">
              <a:extLst>
                <a:ext uri="{FF2B5EF4-FFF2-40B4-BE49-F238E27FC236}">
                  <a16:creationId xmlns:a16="http://schemas.microsoft.com/office/drawing/2014/main" id="{AEF1B14A-4748-4680-BA03-469C39C6995F}"/>
                </a:ext>
              </a:extLst>
            </p:cNvPr>
            <p:cNvSpPr/>
            <p:nvPr/>
          </p:nvSpPr>
          <p:spPr>
            <a:xfrm>
              <a:off x="124620" y="5026658"/>
              <a:ext cx="1145544" cy="126183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  <a:effectLst>
              <a:outerShdw blurRad="50800" dist="38100" dir="2700000" rotWithShape="0">
                <a:srgbClr val="093261">
                  <a:alpha val="40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D6858BF9-B524-4935-A92A-543C8FC38DC0}"/>
                </a:ext>
              </a:extLst>
            </p:cNvPr>
            <p:cNvSpPr txBox="1"/>
            <p:nvPr/>
          </p:nvSpPr>
          <p:spPr>
            <a:xfrm>
              <a:off x="148887" y="5280034"/>
              <a:ext cx="1128816" cy="7550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lnSpc>
                  <a:spcPct val="150000"/>
                </a:lnSpc>
                <a:defRPr sz="1600" b="1">
                  <a:solidFill>
                    <a:srgbClr val="093261"/>
                  </a:solidFill>
                  <a:latin typeface="Noto Sans CJK KR Regular"/>
                  <a:ea typeface="Noto Sans CJK KR Regular"/>
                  <a:cs typeface="Noto Sans CJK KR Regular"/>
                  <a:sym typeface="Noto Sans CJK KR Regular"/>
                </a:defRPr>
              </a:pPr>
              <a:r>
                <a:rPr lang="ko-KR" altLang="en-US" sz="1000" b="1" i="1" dirty="0">
                  <a:solidFill>
                    <a:srgbClr val="093261"/>
                  </a:solidFill>
                  <a:latin typeface="+mn-ea"/>
                  <a:cs typeface="Noto Sans CJK KR Regular"/>
                  <a:sym typeface="Noto Sans CJK KR Regular"/>
                </a:rPr>
                <a:t>프로젝트 베이스로 내가 하던 일을</a:t>
              </a:r>
              <a:br>
                <a:rPr lang="ko-KR" altLang="en-US" sz="1000" b="1" i="1" dirty="0">
                  <a:solidFill>
                    <a:srgbClr val="093261"/>
                  </a:solidFill>
                  <a:latin typeface="+mn-ea"/>
                  <a:cs typeface="Noto Sans CJK KR Regular"/>
                  <a:sym typeface="Noto Sans CJK KR Regular"/>
                </a:rPr>
              </a:br>
              <a:r>
                <a:rPr lang="ko-KR" altLang="en-US" sz="1000" b="1" i="1" dirty="0">
                  <a:solidFill>
                    <a:srgbClr val="093261"/>
                  </a:solidFill>
                  <a:latin typeface="+mn-ea"/>
                  <a:cs typeface="Noto Sans CJK KR Regular"/>
                  <a:sym typeface="Noto Sans CJK KR Regular"/>
                </a:rPr>
                <a:t>이어서 할 수 없음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078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타원 13">
            <a:extLst>
              <a:ext uri="{FF2B5EF4-FFF2-40B4-BE49-F238E27FC236}">
                <a16:creationId xmlns:a16="http://schemas.microsoft.com/office/drawing/2014/main" id="{0C8DE0B0-7702-44E9-B709-1CE2406D738B}"/>
              </a:ext>
            </a:extLst>
          </p:cNvPr>
          <p:cNvSpPr/>
          <p:nvPr/>
        </p:nvSpPr>
        <p:spPr>
          <a:xfrm>
            <a:off x="200298" y="3179613"/>
            <a:ext cx="2736304" cy="2937102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rgbClr val="143257"/>
            </a:solidFill>
            <a:prstDash val="soli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b="0" i="0" u="none" strike="noStrike" kern="0" cap="none" spc="0" normalizeH="0" baseline="0" dirty="0">
              <a:solidFill>
                <a:srgbClr val="FFFFFF"/>
              </a:solidFill>
              <a:effectLst/>
              <a:uLnTx/>
              <a:uFillTx/>
              <a:latin typeface="제주고딕"/>
              <a:ea typeface="제주고딕"/>
            </a:endParaRPr>
          </a:p>
        </p:txBody>
      </p:sp>
      <p:pic>
        <p:nvPicPr>
          <p:cNvPr id="11" name="Picture 2" descr="C:\Users\hyejin\Desktop\리플렛 바깥쪽.png">
            <a:extLst>
              <a:ext uri="{FF2B5EF4-FFF2-40B4-BE49-F238E27FC236}">
                <a16:creationId xmlns:a16="http://schemas.microsoft.com/office/drawing/2014/main" id="{61F9AF26-0A0C-4345-8F50-5343DE2A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88314" y="223331"/>
            <a:ext cx="8903388" cy="6276888"/>
          </a:xfrm>
          <a:prstGeom prst="rect">
            <a:avLst/>
          </a:prstGeom>
          <a:noFill/>
        </p:spPr>
      </p:pic>
      <p:sp>
        <p:nvSpPr>
          <p:cNvPr id="25" name="타원 13">
            <a:extLst>
              <a:ext uri="{FF2B5EF4-FFF2-40B4-BE49-F238E27FC236}">
                <a16:creationId xmlns:a16="http://schemas.microsoft.com/office/drawing/2014/main" id="{42C7BF05-801F-49BD-A68C-8EB92A664883}"/>
              </a:ext>
            </a:extLst>
          </p:cNvPr>
          <p:cNvSpPr/>
          <p:nvPr/>
        </p:nvSpPr>
        <p:spPr>
          <a:xfrm>
            <a:off x="256859" y="922088"/>
            <a:ext cx="2679203" cy="1883060"/>
          </a:xfrm>
          <a:prstGeom prst="roundRect">
            <a:avLst/>
          </a:prstGeom>
          <a:solidFill>
            <a:srgbClr val="8CC3D0">
              <a:alpha val="10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en-US" altLang="ko-KR" b="0" i="0" u="none" strike="noStrike" kern="0" cap="none" spc="0" normalizeH="0" baseline="0" dirty="0">
              <a:solidFill>
                <a:srgbClr val="FFFFFF"/>
              </a:solidFill>
              <a:effectLst/>
              <a:uLnTx/>
              <a:uFillTx/>
              <a:latin typeface="제주고딕"/>
              <a:ea typeface="제주고딕"/>
            </a:endParaRPr>
          </a:p>
        </p:txBody>
      </p:sp>
      <p:sp>
        <p:nvSpPr>
          <p:cNvPr id="26" name="TextBox 52">
            <a:extLst>
              <a:ext uri="{FF2B5EF4-FFF2-40B4-BE49-F238E27FC236}">
                <a16:creationId xmlns:a16="http://schemas.microsoft.com/office/drawing/2014/main" id="{15CF3929-24F8-4BFD-9102-6888A555C369}"/>
              </a:ext>
            </a:extLst>
          </p:cNvPr>
          <p:cNvSpPr txBox="1"/>
          <p:nvPr/>
        </p:nvSpPr>
        <p:spPr>
          <a:xfrm>
            <a:off x="-197821" y="280697"/>
            <a:ext cx="3779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1400" i="0" u="none" strike="noStrike" kern="0" cap="none" spc="0" normalizeH="0" baseline="0" dirty="0" err="1">
                <a:solidFill>
                  <a:srgbClr val="000000"/>
                </a:solidFill>
                <a:effectLst/>
                <a:uLnTx/>
                <a:uFillTx/>
                <a:latin typeface="제주고딕"/>
                <a:ea typeface="제주고딕"/>
              </a:rPr>
              <a:t>이지태스크에서</a:t>
            </a:r>
            <a:r>
              <a:rPr kumimoji="0" lang="ko-KR" altLang="en-US" sz="1400" i="0" u="none" strike="noStrike" kern="0" cap="none" spc="0" normalizeH="0" baseline="0" dirty="0">
                <a:solidFill>
                  <a:srgbClr val="000000"/>
                </a:solidFill>
                <a:effectLst/>
                <a:uLnTx/>
                <a:uFillTx/>
                <a:latin typeface="제주고딕"/>
                <a:ea typeface="제주고딕"/>
              </a:rPr>
              <a:t> </a:t>
            </a:r>
            <a:endParaRPr kumimoji="0" lang="en-US" altLang="ko-KR" sz="1400" i="0" u="none" strike="noStrike" kern="0" cap="none" spc="0" normalizeH="0" baseline="0" dirty="0">
              <a:solidFill>
                <a:srgbClr val="000000"/>
              </a:solidFill>
              <a:effectLst/>
              <a:uLnTx/>
              <a:uFillTx/>
              <a:latin typeface="제주고딕"/>
              <a:ea typeface="제주고딕"/>
            </a:endParaRPr>
          </a:p>
          <a:p>
            <a:pPr marL="0" marR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1400" i="0" u="none" strike="noStrike" kern="0" cap="none" spc="0" normalizeH="0" baseline="0" dirty="0">
                <a:solidFill>
                  <a:srgbClr val="000000"/>
                </a:solidFill>
                <a:effectLst/>
                <a:uLnTx/>
                <a:uFillTx/>
                <a:latin typeface="제주고딕"/>
                <a:ea typeface="제주고딕"/>
              </a:rPr>
              <a:t> 돈으로 살 수 있는 것</a:t>
            </a:r>
            <a:r>
              <a:rPr kumimoji="0" lang="en-US" altLang="ko-KR" sz="1400" i="0" u="none" strike="noStrike" kern="0" cap="none" spc="0" normalizeH="0" baseline="0" dirty="0">
                <a:solidFill>
                  <a:srgbClr val="000000"/>
                </a:solidFill>
                <a:effectLst/>
                <a:uLnTx/>
                <a:uFillTx/>
                <a:latin typeface="제주고딕"/>
                <a:ea typeface="제주고딕"/>
              </a:rPr>
              <a:t>?</a:t>
            </a:r>
            <a:endParaRPr kumimoji="0" lang="ko-KR" altLang="en-US" sz="1400" i="0" u="none" strike="noStrike" kern="0" cap="none" spc="0" normalizeH="0" baseline="0" dirty="0">
              <a:solidFill>
                <a:srgbClr val="000000"/>
              </a:solidFill>
              <a:effectLst/>
              <a:uLnTx/>
              <a:uFillTx/>
              <a:latin typeface="제주고딕"/>
              <a:ea typeface="제주고딕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6FE7103-07EA-4607-8ADC-FEB9BB424562}"/>
              </a:ext>
            </a:extLst>
          </p:cNvPr>
          <p:cNvSpPr/>
          <p:nvPr/>
        </p:nvSpPr>
        <p:spPr>
          <a:xfrm>
            <a:off x="238911" y="1084437"/>
            <a:ext cx="2736304" cy="89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제주고딕"/>
                <a:ea typeface="제주고딕"/>
              </a:rPr>
              <a:t>* </a:t>
            </a:r>
            <a:r>
              <a:rPr lang="ko-KR" altLang="en-US" sz="1200" dirty="0">
                <a:solidFill>
                  <a:srgbClr val="FFFFFF"/>
                </a:solidFill>
                <a:latin typeface="제주고딕"/>
                <a:ea typeface="제주고딕"/>
              </a:rPr>
              <a:t>건강한 시간</a:t>
            </a:r>
            <a:br>
              <a:rPr lang="en-US" altLang="ko-KR" sz="1200" dirty="0">
                <a:solidFill>
                  <a:srgbClr val="FFFFFF"/>
                </a:solidFill>
                <a:latin typeface="제주고딕"/>
                <a:ea typeface="제주고딕"/>
              </a:rPr>
            </a:br>
            <a:r>
              <a:rPr lang="en-US" altLang="ko-KR" sz="1200" dirty="0">
                <a:solidFill>
                  <a:srgbClr val="FFFFFF"/>
                </a:solidFill>
                <a:latin typeface="제주고딕"/>
                <a:ea typeface="제주고딕"/>
              </a:rPr>
              <a:t>* </a:t>
            </a:r>
            <a:r>
              <a:rPr lang="ko-KR" altLang="en-US" sz="1200" dirty="0">
                <a:solidFill>
                  <a:srgbClr val="FFFFFF"/>
                </a:solidFill>
                <a:latin typeface="제주고딕"/>
                <a:ea typeface="제주고딕"/>
              </a:rPr>
              <a:t>성장기회</a:t>
            </a:r>
            <a:endParaRPr lang="en-US" altLang="ko-KR" sz="1200" dirty="0">
              <a:solidFill>
                <a:srgbClr val="FFFFFF"/>
              </a:solidFill>
              <a:latin typeface="제주고딕"/>
              <a:ea typeface="제주고딕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제주고딕"/>
                <a:ea typeface="제주고딕"/>
              </a:rPr>
              <a:t>* </a:t>
            </a:r>
            <a:r>
              <a:rPr lang="ko-KR" altLang="en-US" sz="1200" dirty="0">
                <a:solidFill>
                  <a:srgbClr val="FFFFFF"/>
                </a:solidFill>
                <a:latin typeface="제주고딕"/>
                <a:ea typeface="제주고딕"/>
              </a:rPr>
              <a:t>일 기획 및 분배능력 향상</a:t>
            </a:r>
            <a:endParaRPr lang="en-US" altLang="ko-KR" sz="1200" dirty="0">
              <a:solidFill>
                <a:srgbClr val="FFFFFF"/>
              </a:solidFill>
              <a:latin typeface="제주고딕"/>
              <a:ea typeface="제주고딕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0136051-E3C3-4EB3-A21C-C7BFC4101AF0}"/>
              </a:ext>
            </a:extLst>
          </p:cNvPr>
          <p:cNvGrpSpPr/>
          <p:nvPr/>
        </p:nvGrpSpPr>
        <p:grpSpPr>
          <a:xfrm>
            <a:off x="159013" y="3429000"/>
            <a:ext cx="2697151" cy="2420234"/>
            <a:chOff x="386982" y="2303055"/>
            <a:chExt cx="3578647" cy="3161724"/>
          </a:xfrm>
        </p:grpSpPr>
        <p:sp>
          <p:nvSpPr>
            <p:cNvPr id="36" name="직사각형 15">
              <a:extLst>
                <a:ext uri="{FF2B5EF4-FFF2-40B4-BE49-F238E27FC236}">
                  <a16:creationId xmlns:a16="http://schemas.microsoft.com/office/drawing/2014/main" id="{29AB9638-D2E5-4F6F-86E0-DBC26DEC2D6B}"/>
                </a:ext>
              </a:extLst>
            </p:cNvPr>
            <p:cNvSpPr/>
            <p:nvPr/>
          </p:nvSpPr>
          <p:spPr>
            <a:xfrm>
              <a:off x="1396895" y="2303055"/>
              <a:ext cx="1835563" cy="36045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900" b="1" i="0" u="none" strike="noStrike" kern="0" cap="none" spc="0" normalizeH="0" baseline="0" dirty="0">
                  <a:solidFill>
                    <a:srgbClr val="000000"/>
                  </a:solidFill>
                  <a:effectLst/>
                  <a:uLnTx/>
                  <a:uFillTx/>
                  <a:latin typeface="Sandoll 삼립호빵체 TTF Basic"/>
                  <a:ea typeface="Sandoll 삼립호빵체 TTF Basic"/>
                </a:rPr>
                <a:t>업무</a:t>
              </a:r>
            </a:p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900" b="1" i="0" u="none" strike="noStrike" kern="0" cap="none" spc="0" normalizeH="0" baseline="0" dirty="0">
                  <a:solidFill>
                    <a:srgbClr val="000000"/>
                  </a:solidFill>
                  <a:effectLst/>
                  <a:uLnTx/>
                  <a:uFillTx/>
                  <a:latin typeface="Sandoll 삼립호빵체 TTF Basic"/>
                  <a:ea typeface="Sandoll 삼립호빵체 TTF Basic"/>
                </a:rPr>
                <a:t>스트레스</a:t>
              </a:r>
            </a:p>
          </p:txBody>
        </p:sp>
        <p:grpSp>
          <p:nvGrpSpPr>
            <p:cNvPr id="37" name="그룹 38">
              <a:extLst>
                <a:ext uri="{FF2B5EF4-FFF2-40B4-BE49-F238E27FC236}">
                  <a16:creationId xmlns:a16="http://schemas.microsoft.com/office/drawing/2014/main" id="{689207F5-FA03-4C7D-B364-35D8EE549D60}"/>
                </a:ext>
              </a:extLst>
            </p:cNvPr>
            <p:cNvGrpSpPr/>
            <p:nvPr/>
          </p:nvGrpSpPr>
          <p:grpSpPr>
            <a:xfrm>
              <a:off x="390995" y="2458963"/>
              <a:ext cx="1824599" cy="970037"/>
              <a:chOff x="678571" y="975811"/>
              <a:chExt cx="2070762" cy="1100908"/>
            </a:xfrm>
          </p:grpSpPr>
          <p:sp>
            <p:nvSpPr>
              <p:cNvPr id="50" name="직사각형 10">
                <a:extLst>
                  <a:ext uri="{FF2B5EF4-FFF2-40B4-BE49-F238E27FC236}">
                    <a16:creationId xmlns:a16="http://schemas.microsoft.com/office/drawing/2014/main" id="{A9B33E9B-8858-4284-BD35-4BE77AF2D7E7}"/>
                  </a:ext>
                </a:extLst>
              </p:cNvPr>
              <p:cNvSpPr/>
              <p:nvPr/>
            </p:nvSpPr>
            <p:spPr>
              <a:xfrm>
                <a:off x="678571" y="1724057"/>
                <a:ext cx="2070762" cy="35266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indent="0" algn="ctr" defTabSz="914400" rtl="0" eaLnBrk="1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r>
                  <a:rPr kumimoji="0" lang="ko-KR" altLang="en-US" sz="800" b="0" i="0" u="none" strike="noStrike" kern="0" cap="none" spc="0" normalizeH="0" baseline="0" dirty="0">
                    <a:solidFill>
                      <a:srgbClr val="203864"/>
                    </a:solidFill>
                    <a:effectLst/>
                    <a:uLnTx/>
                    <a:uFillTx/>
                    <a:latin typeface="제주고딕"/>
                    <a:ea typeface="제주고딕"/>
                  </a:rPr>
                  <a:t>건강을 위한 노력</a:t>
                </a:r>
              </a:p>
            </p:txBody>
          </p:sp>
          <p:pic>
            <p:nvPicPr>
              <p:cNvPr id="51" name="그림 27">
                <a:extLst>
                  <a:ext uri="{FF2B5EF4-FFF2-40B4-BE49-F238E27FC236}">
                    <a16:creationId xmlns:a16="http://schemas.microsoft.com/office/drawing/2014/main" id="{CE7ED027-0726-4603-BF49-6027BA7376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tretch>
                <a:fillRect/>
              </a:stretch>
            </p:blipFill>
            <p:spPr>
              <a:xfrm>
                <a:off x="1180318" y="1012522"/>
                <a:ext cx="719999" cy="719998"/>
              </a:xfrm>
              <a:prstGeom prst="rect">
                <a:avLst/>
              </a:prstGeom>
            </p:spPr>
          </p:pic>
          <p:pic>
            <p:nvPicPr>
              <p:cNvPr id="52" name="그래픽 29">
                <a:extLst>
                  <a:ext uri="{FF2B5EF4-FFF2-40B4-BE49-F238E27FC236}">
                    <a16:creationId xmlns:a16="http://schemas.microsoft.com/office/drawing/2014/main" id="{DAA28093-BE83-43C8-BD56-72814E5D3D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tretch>
                <a:fillRect/>
              </a:stretch>
            </p:blipFill>
            <p:spPr>
              <a:xfrm>
                <a:off x="1737962" y="975811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38" name="그룹 39">
              <a:extLst>
                <a:ext uri="{FF2B5EF4-FFF2-40B4-BE49-F238E27FC236}">
                  <a16:creationId xmlns:a16="http://schemas.microsoft.com/office/drawing/2014/main" id="{4E1A3CD6-4B14-41B7-9A02-19ED9439BD96}"/>
                </a:ext>
              </a:extLst>
            </p:cNvPr>
            <p:cNvGrpSpPr/>
            <p:nvPr/>
          </p:nvGrpSpPr>
          <p:grpSpPr>
            <a:xfrm>
              <a:off x="386982" y="4340783"/>
              <a:ext cx="1824601" cy="1123996"/>
              <a:chOff x="507122" y="3609420"/>
              <a:chExt cx="2070764" cy="1360300"/>
            </a:xfrm>
          </p:grpSpPr>
          <p:sp>
            <p:nvSpPr>
              <p:cNvPr id="46" name="직사각형 12">
                <a:extLst>
                  <a:ext uri="{FF2B5EF4-FFF2-40B4-BE49-F238E27FC236}">
                    <a16:creationId xmlns:a16="http://schemas.microsoft.com/office/drawing/2014/main" id="{0FED6682-8166-463C-92B8-C1C2A2214543}"/>
                  </a:ext>
                </a:extLst>
              </p:cNvPr>
              <p:cNvSpPr/>
              <p:nvPr/>
            </p:nvSpPr>
            <p:spPr>
              <a:xfrm>
                <a:off x="507122" y="4749819"/>
                <a:ext cx="2070764" cy="21990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indent="0" algn="ctr" defTabSz="914400" rtl="0" eaLnBrk="1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r>
                  <a:rPr kumimoji="0" lang="ko-KR" altLang="en-US" sz="900" b="0" i="0" u="none" strike="noStrike" kern="0" cap="none" spc="0" normalizeH="0" baseline="0" dirty="0">
                    <a:solidFill>
                      <a:srgbClr val="203864"/>
                    </a:solidFill>
                    <a:effectLst/>
                    <a:uLnTx/>
                    <a:uFillTx/>
                    <a:latin typeface="제주고딕"/>
                    <a:ea typeface="제주고딕"/>
                  </a:rPr>
                  <a:t>성장할 수 있는 기회</a:t>
                </a:r>
              </a:p>
            </p:txBody>
          </p:sp>
          <p:pic>
            <p:nvPicPr>
              <p:cNvPr id="47" name="그래픽 31">
                <a:extLst>
                  <a:ext uri="{FF2B5EF4-FFF2-40B4-BE49-F238E27FC236}">
                    <a16:creationId xmlns:a16="http://schemas.microsoft.com/office/drawing/2014/main" id="{D4FA0D61-0B57-4AA5-86AE-259E28016A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tretch>
                <a:fillRect/>
              </a:stretch>
            </p:blipFill>
            <p:spPr>
              <a:xfrm>
                <a:off x="983543" y="3609420"/>
                <a:ext cx="536309" cy="536309"/>
              </a:xfrm>
              <a:prstGeom prst="rect">
                <a:avLst/>
              </a:prstGeom>
            </p:spPr>
          </p:pic>
          <p:pic>
            <p:nvPicPr>
              <p:cNvPr id="48" name="그래픽 33">
                <a:extLst>
                  <a:ext uri="{FF2B5EF4-FFF2-40B4-BE49-F238E27FC236}">
                    <a16:creationId xmlns:a16="http://schemas.microsoft.com/office/drawing/2014/main" id="{BCC5FA64-0586-4B87-B14F-16135E0CDC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/>
              <a:stretch>
                <a:fillRect/>
              </a:stretch>
            </p:blipFill>
            <p:spPr>
              <a:xfrm>
                <a:off x="1539314" y="3632264"/>
                <a:ext cx="611730" cy="611730"/>
              </a:xfrm>
              <a:prstGeom prst="rect">
                <a:avLst/>
              </a:prstGeom>
            </p:spPr>
          </p:pic>
          <p:pic>
            <p:nvPicPr>
              <p:cNvPr id="49" name="그래픽 37">
                <a:extLst>
                  <a:ext uri="{FF2B5EF4-FFF2-40B4-BE49-F238E27FC236}">
                    <a16:creationId xmlns:a16="http://schemas.microsoft.com/office/drawing/2014/main" id="{E4231834-4583-47D3-9F46-FCD2E90C1F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/>
              <a:stretch>
                <a:fillRect/>
              </a:stretch>
            </p:blipFill>
            <p:spPr>
              <a:xfrm>
                <a:off x="1191858" y="4068993"/>
                <a:ext cx="720002" cy="720002"/>
              </a:xfrm>
              <a:prstGeom prst="rect">
                <a:avLst/>
              </a:prstGeom>
            </p:spPr>
          </p:pic>
        </p:grpSp>
        <p:sp>
          <p:nvSpPr>
            <p:cNvPr id="39" name="화살표: 오른쪽 47">
              <a:extLst>
                <a:ext uri="{FF2B5EF4-FFF2-40B4-BE49-F238E27FC236}">
                  <a16:creationId xmlns:a16="http://schemas.microsoft.com/office/drawing/2014/main" id="{9E75B22C-EA1F-4C85-91AD-AE7B8E86233C}"/>
                </a:ext>
              </a:extLst>
            </p:cNvPr>
            <p:cNvSpPr/>
            <p:nvPr/>
          </p:nvSpPr>
          <p:spPr>
            <a:xfrm>
              <a:off x="1565977" y="4807930"/>
              <a:ext cx="1835563" cy="407888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900" b="1" i="0" u="none" strike="noStrike" kern="0" cap="none" spc="0" normalizeH="0" baseline="0">
                  <a:solidFill>
                    <a:srgbClr val="000000"/>
                  </a:solidFill>
                  <a:effectLst/>
                  <a:uLnTx/>
                  <a:uFillTx/>
                  <a:latin typeface="Sandoll 삼립호빵체 TTF Basic"/>
                  <a:ea typeface="Sandoll 삼립호빵체 TTF Basic"/>
                </a:rPr>
                <a:t>시간 부족</a:t>
              </a:r>
            </a:p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900" b="1" i="0" u="none" strike="noStrike" kern="0" cap="none" spc="0" normalizeH="0" baseline="0">
                  <a:solidFill>
                    <a:srgbClr val="000000"/>
                  </a:solidFill>
                  <a:effectLst/>
                  <a:uLnTx/>
                  <a:uFillTx/>
                  <a:latin typeface="Sandoll 삼립호빵체 TTF Basic"/>
                  <a:ea typeface="Sandoll 삼립호빵체 TTF Basic"/>
                </a:rPr>
                <a:t>바쁜 업무</a:t>
              </a:r>
            </a:p>
          </p:txBody>
        </p:sp>
        <p:pic>
          <p:nvPicPr>
            <p:cNvPr id="40" name="그래픽 4">
              <a:extLst>
                <a:ext uri="{FF2B5EF4-FFF2-40B4-BE49-F238E27FC236}">
                  <a16:creationId xmlns:a16="http://schemas.microsoft.com/office/drawing/2014/main" id="{CBA7659F-02A6-4382-B0AF-784F1BA6D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/>
            <a:stretch>
              <a:fillRect/>
            </a:stretch>
          </p:blipFill>
          <p:spPr>
            <a:xfrm>
              <a:off x="3061153" y="3167471"/>
              <a:ext cx="843647" cy="843646"/>
            </a:xfrm>
            <a:prstGeom prst="rect">
              <a:avLst/>
            </a:prstGeom>
          </p:spPr>
        </p:pic>
        <p:sp>
          <p:nvSpPr>
            <p:cNvPr id="41" name="화살표: 갈매기형 수장 30">
              <a:extLst>
                <a:ext uri="{FF2B5EF4-FFF2-40B4-BE49-F238E27FC236}">
                  <a16:creationId xmlns:a16="http://schemas.microsoft.com/office/drawing/2014/main" id="{ABED9274-8F38-4830-86C7-E3F36D53991C}"/>
                </a:ext>
              </a:extLst>
            </p:cNvPr>
            <p:cNvSpPr/>
            <p:nvPr/>
          </p:nvSpPr>
          <p:spPr>
            <a:xfrm rot="3601288">
              <a:off x="3026897" y="3025959"/>
              <a:ext cx="144816" cy="185162"/>
            </a:xfrm>
            <a:prstGeom prst="chevron">
              <a:avLst>
                <a:gd name="adj" fmla="val 73413"/>
              </a:avLst>
            </a:prstGeom>
            <a:solidFill>
              <a:srgbClr val="A6A6A6">
                <a:alpha val="100000"/>
              </a:srgbClr>
            </a:solidFill>
            <a:ln w="25400" cap="flat" cmpd="sng" algn="ctr">
              <a:noFill/>
              <a:prstDash val="solid"/>
            </a:ln>
          </p:spPr>
          <p:txBody>
            <a:bodyPr anchor="ctr"/>
            <a:lstStyle/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ko-KR" altLang="en-US" sz="11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6518B90F-4851-4E2C-AE62-7D760E091554}"/>
                </a:ext>
              </a:extLst>
            </p:cNvPr>
            <p:cNvSpPr/>
            <p:nvPr/>
          </p:nvSpPr>
          <p:spPr>
            <a:xfrm>
              <a:off x="2982929" y="4055420"/>
              <a:ext cx="982700" cy="310739"/>
            </a:xfrm>
            <a:prstGeom prst="roundRect">
              <a:avLst>
                <a:gd name="adj" fmla="val 16667"/>
              </a:avLst>
            </a:prstGeom>
            <a:solidFill>
              <a:srgbClr val="8CC3D0">
                <a:alpha val="54900"/>
              </a:srgbClr>
            </a:solidFill>
            <a:ln w="19050" cap="flat" cmpd="sng" algn="ctr">
              <a:noFill/>
              <a:prstDash val="dash"/>
            </a:ln>
          </p:spPr>
          <p:txBody>
            <a:bodyPr anchor="ctr"/>
            <a:lstStyle/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1000" b="1" i="0" u="none" strike="noStrike" kern="0" cap="none" spc="0" normalizeH="0" baseline="0" dirty="0">
                  <a:solidFill>
                    <a:srgbClr val="002455"/>
                  </a:solidFill>
                  <a:effectLst/>
                  <a:uLnTx/>
                  <a:uFillTx/>
                  <a:latin typeface="맑은 고딕"/>
                  <a:ea typeface="맑은 고딕"/>
                  <a:cs typeface="맑은 고딕"/>
                </a:rPr>
                <a:t>무용지물</a:t>
              </a:r>
            </a:p>
          </p:txBody>
        </p:sp>
        <p:sp>
          <p:nvSpPr>
            <p:cNvPr id="43" name="화살표: 갈매기형 수장 48">
              <a:extLst>
                <a:ext uri="{FF2B5EF4-FFF2-40B4-BE49-F238E27FC236}">
                  <a16:creationId xmlns:a16="http://schemas.microsoft.com/office/drawing/2014/main" id="{4CAE2C47-7280-4774-B2C2-CBC37B47FD6E}"/>
                </a:ext>
              </a:extLst>
            </p:cNvPr>
            <p:cNvSpPr/>
            <p:nvPr/>
          </p:nvSpPr>
          <p:spPr>
            <a:xfrm rot="19321422">
              <a:off x="2947222" y="4471128"/>
              <a:ext cx="144816" cy="185162"/>
            </a:xfrm>
            <a:prstGeom prst="chevron">
              <a:avLst>
                <a:gd name="adj" fmla="val 73413"/>
              </a:avLst>
            </a:prstGeom>
            <a:solidFill>
              <a:srgbClr val="A6A6A6">
                <a:alpha val="100000"/>
              </a:srgbClr>
            </a:solidFill>
            <a:ln w="25400" cap="flat" cmpd="sng" algn="ctr">
              <a:noFill/>
              <a:prstDash val="solid"/>
            </a:ln>
          </p:spPr>
          <p:txBody>
            <a:bodyPr anchor="ctr"/>
            <a:lstStyle/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ko-KR" altLang="en-US" sz="11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44" name="원호 14">
              <a:extLst>
                <a:ext uri="{FF2B5EF4-FFF2-40B4-BE49-F238E27FC236}">
                  <a16:creationId xmlns:a16="http://schemas.microsoft.com/office/drawing/2014/main" id="{2904BDE0-71A4-48F5-921F-39311795C602}"/>
                </a:ext>
              </a:extLst>
            </p:cNvPr>
            <p:cNvSpPr/>
            <p:nvPr/>
          </p:nvSpPr>
          <p:spPr>
            <a:xfrm rot="8704483">
              <a:off x="1568134" y="2989255"/>
              <a:ext cx="2220210" cy="1647461"/>
            </a:xfrm>
            <a:prstGeom prst="arc">
              <a:avLst>
                <a:gd name="adj1" fmla="val 16953336"/>
                <a:gd name="adj2" fmla="val 20946856"/>
              </a:avLst>
            </a:prstGeom>
            <a:noFill/>
            <a:ln w="9525" cap="flat" cmpd="sng" algn="ctr">
              <a:solidFill>
                <a:srgbClr val="A5A5A5">
                  <a:alpha val="100000"/>
                </a:srgbClr>
              </a:solidFill>
              <a:prstDash val="dash"/>
              <a:round/>
              <a:headEnd w="med" len="med"/>
              <a:tailEnd w="med" len="med"/>
            </a:ln>
          </p:spPr>
          <p:txBody>
            <a:bodyPr anchor="ctr"/>
            <a:lstStyle/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ko-KR" altLang="en-US" sz="11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45" name="원호 51">
              <a:extLst>
                <a:ext uri="{FF2B5EF4-FFF2-40B4-BE49-F238E27FC236}">
                  <a16:creationId xmlns:a16="http://schemas.microsoft.com/office/drawing/2014/main" id="{C0938B6B-F61B-41F9-86C9-DBC0D66E294D}"/>
                </a:ext>
              </a:extLst>
            </p:cNvPr>
            <p:cNvSpPr/>
            <p:nvPr/>
          </p:nvSpPr>
          <p:spPr>
            <a:xfrm rot="20282086">
              <a:off x="1086030" y="2873364"/>
              <a:ext cx="2194021" cy="1662564"/>
            </a:xfrm>
            <a:prstGeom prst="arc">
              <a:avLst>
                <a:gd name="adj1" fmla="val 16200000"/>
                <a:gd name="adj2" fmla="val 20946856"/>
              </a:avLst>
            </a:prstGeom>
            <a:noFill/>
            <a:ln w="9525" cap="flat" cmpd="sng" algn="ctr">
              <a:solidFill>
                <a:srgbClr val="A5A5A5">
                  <a:alpha val="100000"/>
                </a:srgbClr>
              </a:solidFill>
              <a:prstDash val="dash"/>
              <a:round/>
              <a:headEnd w="med" len="med"/>
              <a:tailEnd w="med" len="med"/>
            </a:ln>
          </p:spPr>
          <p:txBody>
            <a:bodyPr anchor="ctr"/>
            <a:lstStyle/>
            <a:p>
              <a:pPr marL="0" marR="0" indent="0" algn="ctr" defTabSz="914400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ko-KR" altLang="en-US" sz="11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endParaRPr>
            </a:p>
          </p:txBody>
        </p:sp>
      </p:grpSp>
      <p:sp>
        <p:nvSpPr>
          <p:cNvPr id="53" name="직사각형 10">
            <a:extLst>
              <a:ext uri="{FF2B5EF4-FFF2-40B4-BE49-F238E27FC236}">
                <a16:creationId xmlns:a16="http://schemas.microsoft.com/office/drawing/2014/main" id="{BBE523A9-DFC7-48C3-8C42-C8218CCD52D0}"/>
              </a:ext>
            </a:extLst>
          </p:cNvPr>
          <p:cNvSpPr txBox="1"/>
          <p:nvPr/>
        </p:nvSpPr>
        <p:spPr>
          <a:xfrm>
            <a:off x="420438" y="4345741"/>
            <a:ext cx="15911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>
                <a:solidFill>
                  <a:srgbClr val="57A7C2"/>
                </a:solidFill>
                <a:latin typeface="Noto Sans CJK KR Regular"/>
                <a:ea typeface="Noto Sans CJK KR Regular"/>
                <a:cs typeface="Noto Sans CJK KR Regular"/>
                <a:sym typeface="Noto Sans CJK KR Regular"/>
              </a:defRPr>
            </a:pPr>
            <a:r>
              <a:rPr sz="1200" dirty="0" err="1">
                <a:solidFill>
                  <a:srgbClr val="0070C0"/>
                </a:solidFill>
                <a:latin typeface="+mn-ea"/>
                <a:ea typeface="+mn-ea"/>
              </a:rPr>
              <a:t>잡무로</a:t>
            </a:r>
            <a:r>
              <a:rPr sz="1200" dirty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sz="1200" dirty="0" err="1">
                <a:solidFill>
                  <a:srgbClr val="0070C0"/>
                </a:solidFill>
                <a:latin typeface="+mn-ea"/>
                <a:ea typeface="+mn-ea"/>
              </a:rPr>
              <a:t>인한</a:t>
            </a:r>
            <a:r>
              <a:rPr sz="1200" dirty="0">
                <a:solidFill>
                  <a:srgbClr val="0070C0"/>
                </a:solidFill>
                <a:latin typeface="+mn-ea"/>
                <a:ea typeface="+mn-ea"/>
              </a:rPr>
              <a:t> Burn out</a:t>
            </a:r>
          </a:p>
        </p:txBody>
      </p:sp>
      <p:sp>
        <p:nvSpPr>
          <p:cNvPr id="54" name="직사각형 11">
            <a:extLst>
              <a:ext uri="{FF2B5EF4-FFF2-40B4-BE49-F238E27FC236}">
                <a16:creationId xmlns:a16="http://schemas.microsoft.com/office/drawing/2014/main" id="{FA09F48A-E01B-47B2-B2B9-5151A4F81D6A}"/>
              </a:ext>
            </a:extLst>
          </p:cNvPr>
          <p:cNvSpPr txBox="1"/>
          <p:nvPr/>
        </p:nvSpPr>
        <p:spPr>
          <a:xfrm>
            <a:off x="570118" y="4622740"/>
            <a:ext cx="105092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57A7C2"/>
                </a:solidFill>
                <a:latin typeface="Noto Sans CJK KR Regular"/>
                <a:ea typeface="Noto Sans CJK KR Regular"/>
                <a:cs typeface="Noto Sans CJK KR Regular"/>
                <a:sym typeface="Noto Sans CJK KR Regular"/>
              </a:defRPr>
            </a:lvl1pPr>
          </a:lstStyle>
          <a:p>
            <a:r>
              <a:rPr sz="1200" dirty="0" err="1">
                <a:solidFill>
                  <a:srgbClr val="0070C0"/>
                </a:solidFill>
                <a:latin typeface="+mn-ea"/>
                <a:ea typeface="+mn-ea"/>
              </a:rPr>
              <a:t>성장기회</a:t>
            </a:r>
            <a:r>
              <a:rPr sz="1200" dirty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sz="1200" dirty="0" err="1">
                <a:solidFill>
                  <a:srgbClr val="0070C0"/>
                </a:solidFill>
                <a:latin typeface="+mn-ea"/>
                <a:ea typeface="+mn-ea"/>
              </a:rPr>
              <a:t>박탈</a:t>
            </a:r>
            <a:endParaRPr sz="12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A61B16B-7BE8-4223-980C-94FB3ACF53CF}"/>
              </a:ext>
            </a:extLst>
          </p:cNvPr>
          <p:cNvSpPr txBox="1"/>
          <p:nvPr/>
        </p:nvSpPr>
        <p:spPr>
          <a:xfrm>
            <a:off x="280844" y="2086441"/>
            <a:ext cx="272125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ea"/>
                <a:cs typeface="+mj-cs"/>
                <a:sym typeface="맑은 고딕"/>
              </a:rPr>
              <a:t>‘</a:t>
            </a:r>
            <a:r>
              <a:rPr kumimoji="0" lang="ko-KR" altLang="en-US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ea"/>
                <a:cs typeface="+mj-cs"/>
                <a:sym typeface="맑은 고딕"/>
              </a:rPr>
              <a:t>더 핵심적인 일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</a:rPr>
              <a:t>‘</a:t>
            </a:r>
            <a:r>
              <a:rPr lang="ko-KR" altLang="en-US" sz="1400" dirty="0">
                <a:solidFill>
                  <a:schemeClr val="tx1"/>
                </a:solidFill>
                <a:latin typeface="+mj-ea"/>
              </a:rPr>
              <a:t>을 할 수 있도록 </a:t>
            </a:r>
            <a:endParaRPr lang="en-US" altLang="ko-KR" sz="1400" dirty="0">
              <a:solidFill>
                <a:schemeClr val="tx1"/>
              </a:solidFill>
              <a:latin typeface="+mj-e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ea"/>
                <a:cs typeface="+mj-cs"/>
                <a:sym typeface="맑은 고딕"/>
              </a:rPr>
              <a:t>업무분담이 필요합니다</a:t>
            </a:r>
            <a:r>
              <a:rPr kumimoji="0" lang="en-US" altLang="ko-KR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ea"/>
                <a:cs typeface="+mj-cs"/>
                <a:sym typeface="맑은 고딕"/>
              </a:rPr>
              <a:t>.</a:t>
            </a:r>
            <a:endParaRPr kumimoji="0" lang="ko-KR" altLang="en-US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ea"/>
              <a:cs typeface="+mj-cs"/>
              <a:sym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8192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/>
              <a:t>목차</a:t>
            </a:r>
            <a:endParaRPr lang="ko-KR" altLang="en-US" sz="360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829155" y="1022892"/>
            <a:ext cx="1051560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회사이름</a:t>
            </a:r>
            <a:endParaRPr lang="en-US" altLang="ko-KR" b="1" dirty="0"/>
          </a:p>
        </p:txBody>
      </p:sp>
      <p:sp>
        <p:nvSpPr>
          <p:cNvPr id="5" name="직사각형 4"/>
          <p:cNvSpPr/>
          <p:nvPr/>
        </p:nvSpPr>
        <p:spPr>
          <a:xfrm>
            <a:off x="829154" y="2201333"/>
            <a:ext cx="6118297" cy="3633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i="1" dirty="0">
                <a:solidFill>
                  <a:srgbClr val="0070C0"/>
                </a:solidFill>
              </a:rPr>
              <a:t>색상 </a:t>
            </a:r>
            <a:r>
              <a:rPr lang="en-US" altLang="ko-KR" sz="1600" i="1" dirty="0">
                <a:solidFill>
                  <a:srgbClr val="0070C0"/>
                </a:solidFill>
              </a:rPr>
              <a:t>, </a:t>
            </a:r>
            <a:r>
              <a:rPr lang="ko-KR" altLang="en-US" sz="1600" i="1" dirty="0">
                <a:solidFill>
                  <a:srgbClr val="0070C0"/>
                </a:solidFill>
              </a:rPr>
              <a:t>폰트 등 회사의 분위기에 맞게 사용하세요</a:t>
            </a:r>
            <a:endParaRPr lang="en-US" altLang="ko-KR" sz="1600" i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i="1" dirty="0">
                <a:solidFill>
                  <a:srgbClr val="0070C0"/>
                </a:solidFill>
              </a:rPr>
              <a:t>(</a:t>
            </a:r>
            <a:r>
              <a:rPr lang="ko-KR" altLang="en-US" sz="1600" i="1" dirty="0">
                <a:solidFill>
                  <a:srgbClr val="0070C0"/>
                </a:solidFill>
              </a:rPr>
              <a:t>이 템플릿도 저희 서포터님께서 만들어 주셨답니다 </a:t>
            </a:r>
            <a:r>
              <a:rPr lang="en-US" altLang="ko-KR" sz="1600" i="1" dirty="0">
                <a:solidFill>
                  <a:srgbClr val="0070C0"/>
                </a:solidFill>
              </a:rPr>
              <a:t>^^)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ko-KR" altLang="en-US" sz="1600" i="1" dirty="0"/>
          </a:p>
        </p:txBody>
      </p:sp>
      <p:sp>
        <p:nvSpPr>
          <p:cNvPr id="6" name="직사각형 5"/>
          <p:cNvSpPr/>
          <p:nvPr/>
        </p:nvSpPr>
        <p:spPr>
          <a:xfrm>
            <a:off x="829154" y="5127738"/>
            <a:ext cx="2913112" cy="1185333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EASYTASK &amp; PROJECT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40998" y="1716120"/>
            <a:ext cx="3126177" cy="86177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b="1" dirty="0"/>
              <a:t>문제인식</a:t>
            </a:r>
            <a:endParaRPr lang="en-US" altLang="ko-KR" b="1" dirty="0"/>
          </a:p>
          <a:p>
            <a:r>
              <a:rPr lang="en-US" altLang="ko-KR" sz="1600" dirty="0"/>
              <a:t>1-1 </a:t>
            </a:r>
            <a:r>
              <a:rPr lang="ko-KR" altLang="en-US" sz="1600" dirty="0"/>
              <a:t>제품</a:t>
            </a:r>
            <a:r>
              <a:rPr lang="en-US" altLang="ko-KR" sz="1600" dirty="0"/>
              <a:t>‧</a:t>
            </a:r>
            <a:r>
              <a:rPr lang="ko-KR" altLang="en-US" sz="1600" dirty="0"/>
              <a:t>서비스의 </a:t>
            </a:r>
            <a:r>
              <a:rPr lang="ko-KR" altLang="en-US" sz="1600" dirty="0" err="1"/>
              <a:t>개발동기</a:t>
            </a:r>
            <a:endParaRPr lang="ko-KR" altLang="en-US" sz="1600" dirty="0"/>
          </a:p>
          <a:p>
            <a:r>
              <a:rPr lang="en-US" altLang="ko-KR" sz="1600" dirty="0"/>
              <a:t>1-2 </a:t>
            </a:r>
            <a:r>
              <a:rPr lang="ko-KR" altLang="en-US" sz="1600" dirty="0"/>
              <a:t>제품</a:t>
            </a:r>
            <a:r>
              <a:rPr lang="en-US" altLang="ko-KR" sz="1600" dirty="0"/>
              <a:t>‧</a:t>
            </a:r>
            <a:r>
              <a:rPr lang="ko-KR" altLang="en-US" sz="1600" dirty="0"/>
              <a:t>서비스의 목적</a:t>
            </a:r>
            <a:r>
              <a:rPr lang="en-US" altLang="ko-KR" sz="1600" dirty="0"/>
              <a:t>(</a:t>
            </a:r>
            <a:r>
              <a:rPr lang="ko-KR" altLang="en-US" sz="1600" dirty="0"/>
              <a:t>필요성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40998" y="2923243"/>
            <a:ext cx="3453189" cy="86177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/>
              <a:t>2. </a:t>
            </a:r>
            <a:r>
              <a:rPr lang="ko-KR" altLang="en-US" b="1" dirty="0"/>
              <a:t>실현가능성</a:t>
            </a:r>
            <a:endParaRPr lang="en-US" altLang="ko-KR" b="1" dirty="0"/>
          </a:p>
          <a:p>
            <a:pPr fontAlgn="base" latinLnBrk="0"/>
            <a:r>
              <a:rPr lang="en-US" altLang="ko-KR" sz="1600" dirty="0"/>
              <a:t>2-1 </a:t>
            </a:r>
            <a:r>
              <a:rPr lang="ko-KR" altLang="en-US" sz="1600" dirty="0"/>
              <a:t>제품</a:t>
            </a:r>
            <a:r>
              <a:rPr lang="en-US" altLang="ko-KR" sz="1600" dirty="0"/>
              <a:t>‧</a:t>
            </a:r>
            <a:r>
              <a:rPr lang="ko-KR" altLang="en-US" sz="1600" dirty="0"/>
              <a:t>서비스의 개발 방안</a:t>
            </a:r>
          </a:p>
          <a:p>
            <a:r>
              <a:rPr lang="en-US" altLang="ko-KR" sz="1600" dirty="0"/>
              <a:t>2-2 </a:t>
            </a:r>
            <a:r>
              <a:rPr lang="ko-KR" altLang="en-US" sz="1600" dirty="0"/>
              <a:t>고객 요구사항에 대한 대응방안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0998" y="5608685"/>
            <a:ext cx="4390946" cy="86177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/>
              <a:t>4. </a:t>
            </a:r>
            <a:r>
              <a:rPr lang="ko-KR" altLang="en-US" b="1" dirty="0"/>
              <a:t>기업 구성</a:t>
            </a:r>
            <a:endParaRPr lang="en-US" altLang="ko-KR" b="1" dirty="0"/>
          </a:p>
          <a:p>
            <a:r>
              <a:rPr lang="en-US" altLang="ko-KR" sz="1600" dirty="0"/>
              <a:t>4-1 </a:t>
            </a:r>
            <a:r>
              <a:rPr lang="ko-KR" altLang="en-US" sz="1600" dirty="0"/>
              <a:t>대표자</a:t>
            </a:r>
            <a:r>
              <a:rPr lang="en-US" altLang="ko-KR" sz="1600" dirty="0"/>
              <a:t>·</a:t>
            </a:r>
            <a:r>
              <a:rPr lang="ko-KR" altLang="en-US" sz="1600" dirty="0"/>
              <a:t>직원의 </a:t>
            </a:r>
            <a:r>
              <a:rPr lang="ko-KR" altLang="en-US" sz="1600" dirty="0" err="1"/>
              <a:t>보유역량</a:t>
            </a:r>
            <a:r>
              <a:rPr lang="ko-KR" altLang="en-US" sz="1600" dirty="0"/>
              <a:t> 및 </a:t>
            </a:r>
            <a:r>
              <a:rPr lang="ko-KR" altLang="en-US" sz="1600" dirty="0" err="1"/>
              <a:t>기술보호</a:t>
            </a:r>
            <a:r>
              <a:rPr lang="ko-KR" altLang="en-US" sz="1600" dirty="0"/>
              <a:t> 노력</a:t>
            </a:r>
          </a:p>
          <a:p>
            <a:r>
              <a:rPr lang="en-US" altLang="ko-KR" sz="1600" dirty="0"/>
              <a:t>4-2. </a:t>
            </a:r>
            <a:r>
              <a:rPr lang="ko-KR" altLang="en-US" sz="1600" dirty="0"/>
              <a:t>사회적 가치 실천계획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0998" y="4265964"/>
            <a:ext cx="3042821" cy="86177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/>
              <a:t>3. </a:t>
            </a:r>
            <a:r>
              <a:rPr lang="ko-KR" altLang="en-US" b="1" dirty="0"/>
              <a:t>성장전략</a:t>
            </a:r>
            <a:endParaRPr lang="en-US" altLang="ko-KR" b="1" dirty="0"/>
          </a:p>
          <a:p>
            <a:r>
              <a:rPr lang="en-US" altLang="ko-KR" sz="1600" dirty="0"/>
              <a:t>3-1 </a:t>
            </a:r>
            <a:r>
              <a:rPr lang="ko-KR" altLang="en-US" sz="1600" dirty="0"/>
              <a:t>자금소요 및 조달계획</a:t>
            </a:r>
            <a:endParaRPr lang="en-US" altLang="ko-KR" sz="1600" dirty="0"/>
          </a:p>
          <a:p>
            <a:r>
              <a:rPr lang="en-US" altLang="ko-KR" sz="1600" dirty="0"/>
              <a:t>3-2 </a:t>
            </a:r>
            <a:r>
              <a:rPr lang="ko-KR" altLang="en-US" sz="1600" dirty="0"/>
              <a:t>시장진입 및 성과창출 전략</a:t>
            </a:r>
          </a:p>
        </p:txBody>
      </p:sp>
    </p:spTree>
    <p:extLst>
      <p:ext uri="{BB962C8B-B14F-4D97-AF65-F5344CB8AC3E}">
        <p14:creationId xmlns:p14="http://schemas.microsoft.com/office/powerpoint/2010/main" val="240246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막힌 원호 12"/>
          <p:cNvSpPr/>
          <p:nvPr/>
        </p:nvSpPr>
        <p:spPr>
          <a:xfrm rot="10800000">
            <a:off x="3586847" y="2660510"/>
            <a:ext cx="2867187" cy="2789694"/>
          </a:xfrm>
          <a:prstGeom prst="blockArc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14" y="3512920"/>
            <a:ext cx="1371600" cy="13716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41" y="3512920"/>
            <a:ext cx="1201119" cy="12011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78847" y="2510007"/>
            <a:ext cx="2360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b="1" dirty="0"/>
              <a:t>EASYTASK</a:t>
            </a:r>
          </a:p>
          <a:p>
            <a:pPr algn="r"/>
            <a:r>
              <a:rPr lang="ko-KR" altLang="en-US" sz="1600" b="0" dirty="0"/>
              <a:t>시간제온라인</a:t>
            </a:r>
            <a:endParaRPr lang="en-US" altLang="ko-KR" sz="1600" dirty="0"/>
          </a:p>
          <a:p>
            <a:pPr algn="r"/>
            <a:r>
              <a:rPr lang="en-US" altLang="ko-KR" sz="1600" b="0" dirty="0"/>
              <a:t>MICRO-</a:t>
            </a:r>
            <a:r>
              <a:rPr lang="ko-KR" altLang="en-US" sz="1600" b="0" dirty="0" err="1"/>
              <a:t>사무서포터매칭</a:t>
            </a:r>
            <a:endParaRPr lang="en-US" altLang="ko-KR" sz="1600" b="0" dirty="0"/>
          </a:p>
          <a:p>
            <a:pPr algn="r"/>
            <a:r>
              <a:rPr lang="en-US" altLang="ko-KR" sz="1600" dirty="0"/>
              <a:t>AI</a:t>
            </a:r>
            <a:r>
              <a:rPr lang="ko-KR" altLang="en-US" sz="1600" dirty="0"/>
              <a:t>플랫폼</a:t>
            </a:r>
            <a:endParaRPr lang="ko-KR" altLang="en-US" sz="1400" b="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5756185" y="2627501"/>
            <a:ext cx="3747524" cy="2887754"/>
            <a:chOff x="5679985" y="2798951"/>
            <a:chExt cx="3747524" cy="2887754"/>
          </a:xfrm>
        </p:grpSpPr>
        <p:grpSp>
          <p:nvGrpSpPr>
            <p:cNvPr id="5" name="그룹 4"/>
            <p:cNvGrpSpPr/>
            <p:nvPr/>
          </p:nvGrpSpPr>
          <p:grpSpPr>
            <a:xfrm>
              <a:off x="7991494" y="2798951"/>
              <a:ext cx="1430657" cy="619931"/>
              <a:chOff x="7456571" y="2527968"/>
              <a:chExt cx="1292062" cy="433953"/>
            </a:xfrm>
          </p:grpSpPr>
          <p:cxnSp>
            <p:nvCxnSpPr>
              <p:cNvPr id="6" name="직선 연결선 5"/>
              <p:cNvCxnSpPr/>
              <p:nvPr userDrawn="1"/>
            </p:nvCxnSpPr>
            <p:spPr>
              <a:xfrm flipV="1">
                <a:off x="7456571" y="2527968"/>
                <a:ext cx="402955" cy="433953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6"/>
              <p:cNvCxnSpPr/>
              <p:nvPr userDrawn="1"/>
            </p:nvCxnSpPr>
            <p:spPr>
              <a:xfrm flipV="1">
                <a:off x="7861946" y="2535052"/>
                <a:ext cx="886687" cy="1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4" name="막힌 원호 13"/>
            <p:cNvSpPr/>
            <p:nvPr/>
          </p:nvSpPr>
          <p:spPr>
            <a:xfrm rot="10800000">
              <a:off x="5679985" y="2831963"/>
              <a:ext cx="2867187" cy="2789694"/>
            </a:xfrm>
            <a:prstGeom prst="blockArc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i="1">
                <a:solidFill>
                  <a:schemeClr val="tx1"/>
                </a:solidFill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 rot="10800000" flipH="1">
              <a:off x="8249640" y="5066773"/>
              <a:ext cx="1177869" cy="619932"/>
              <a:chOff x="7470183" y="2557219"/>
              <a:chExt cx="1283292" cy="433954"/>
            </a:xfrm>
          </p:grpSpPr>
          <p:cxnSp>
            <p:nvCxnSpPr>
              <p:cNvPr id="19" name="직선 연결선 18"/>
              <p:cNvCxnSpPr/>
              <p:nvPr userDrawn="1"/>
            </p:nvCxnSpPr>
            <p:spPr>
              <a:xfrm flipV="1">
                <a:off x="7470183" y="2557220"/>
                <a:ext cx="402955" cy="433953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 userDrawn="1"/>
            </p:nvCxnSpPr>
            <p:spPr>
              <a:xfrm flipV="1">
                <a:off x="7866788" y="2557219"/>
                <a:ext cx="886687" cy="1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1. </a:t>
            </a:r>
            <a:r>
              <a:rPr lang="ko-KR" altLang="en-US" sz="3600" dirty="0"/>
              <a:t>문제인식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829155" y="1022892"/>
            <a:ext cx="1051560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1-1. </a:t>
            </a:r>
            <a:r>
              <a:rPr lang="ko-KR" altLang="en-US" dirty="0"/>
              <a:t>제품</a:t>
            </a:r>
            <a:r>
              <a:rPr lang="en-US" altLang="ko-KR" b="1" dirty="0"/>
              <a:t>·</a:t>
            </a:r>
            <a:r>
              <a:rPr lang="ko-KR" altLang="en-US" dirty="0"/>
              <a:t>서비스의 </a:t>
            </a:r>
            <a:r>
              <a:rPr lang="ko-KR" altLang="en-US" dirty="0" err="1"/>
              <a:t>개발동기</a:t>
            </a:r>
            <a:endParaRPr lang="en-US" altLang="ko-KR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578847" y="4560681"/>
            <a:ext cx="2360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b="1" dirty="0"/>
              <a:t>EASYTASK</a:t>
            </a:r>
          </a:p>
          <a:p>
            <a:pPr algn="r"/>
            <a:r>
              <a:rPr lang="ko-KR" altLang="en-US" sz="1600" b="0" dirty="0"/>
              <a:t>시간제온라인</a:t>
            </a:r>
            <a:endParaRPr lang="en-US" altLang="ko-KR" sz="1600" dirty="0"/>
          </a:p>
          <a:p>
            <a:pPr algn="r"/>
            <a:r>
              <a:rPr lang="en-US" altLang="ko-KR" sz="1600" b="0" dirty="0"/>
              <a:t>MICRO-</a:t>
            </a:r>
            <a:r>
              <a:rPr lang="ko-KR" altLang="en-US" sz="1600" b="0" dirty="0" err="1"/>
              <a:t>사무서포터매칭</a:t>
            </a:r>
            <a:endParaRPr lang="en-US" altLang="ko-KR" sz="1600" b="0" dirty="0"/>
          </a:p>
          <a:p>
            <a:pPr algn="r"/>
            <a:r>
              <a:rPr lang="en-US" altLang="ko-KR" sz="1600" dirty="0"/>
              <a:t>AI</a:t>
            </a:r>
            <a:r>
              <a:rPr lang="ko-KR" altLang="en-US" sz="1600" dirty="0"/>
              <a:t>플랫폼</a:t>
            </a:r>
            <a:endParaRPr lang="ko-KR" altLang="en-US" sz="1400" b="0" dirty="0"/>
          </a:p>
        </p:txBody>
      </p:sp>
      <p:sp>
        <p:nvSpPr>
          <p:cNvPr id="11" name="막힌 원호 10"/>
          <p:cNvSpPr/>
          <p:nvPr/>
        </p:nvSpPr>
        <p:spPr>
          <a:xfrm>
            <a:off x="5756185" y="2660513"/>
            <a:ext cx="2867187" cy="2789694"/>
          </a:xfrm>
          <a:prstGeom prst="blockArc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i="1">
              <a:solidFill>
                <a:schemeClr val="tx1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10800000">
            <a:off x="2851808" y="4895323"/>
            <a:ext cx="1177869" cy="619932"/>
            <a:chOff x="7470183" y="2557219"/>
            <a:chExt cx="1283292" cy="433954"/>
          </a:xfrm>
        </p:grpSpPr>
        <p:cxnSp>
          <p:nvCxnSpPr>
            <p:cNvPr id="3" name="직선 연결선 2"/>
            <p:cNvCxnSpPr/>
            <p:nvPr userDrawn="1"/>
          </p:nvCxnSpPr>
          <p:spPr>
            <a:xfrm flipV="1">
              <a:off x="7470183" y="2557220"/>
              <a:ext cx="402955" cy="433953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직선 연결선 3"/>
            <p:cNvCxnSpPr/>
            <p:nvPr userDrawn="1"/>
          </p:nvCxnSpPr>
          <p:spPr>
            <a:xfrm flipV="1">
              <a:off x="7866788" y="2557219"/>
              <a:ext cx="886687" cy="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" name="그룹 7"/>
          <p:cNvGrpSpPr/>
          <p:nvPr/>
        </p:nvGrpSpPr>
        <p:grpSpPr>
          <a:xfrm flipH="1">
            <a:off x="2851808" y="2627497"/>
            <a:ext cx="1177869" cy="619932"/>
            <a:chOff x="7470183" y="2557219"/>
            <a:chExt cx="1283292" cy="433954"/>
          </a:xfrm>
        </p:grpSpPr>
        <p:cxnSp>
          <p:nvCxnSpPr>
            <p:cNvPr id="9" name="직선 연결선 8"/>
            <p:cNvCxnSpPr/>
            <p:nvPr userDrawn="1"/>
          </p:nvCxnSpPr>
          <p:spPr>
            <a:xfrm flipV="1">
              <a:off x="7470183" y="2557220"/>
              <a:ext cx="402955" cy="433953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 userDrawn="1"/>
          </p:nvCxnSpPr>
          <p:spPr>
            <a:xfrm flipV="1">
              <a:off x="7866788" y="2557219"/>
              <a:ext cx="886687" cy="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막힌 원호 11"/>
          <p:cNvSpPr/>
          <p:nvPr/>
        </p:nvSpPr>
        <p:spPr>
          <a:xfrm>
            <a:off x="3587977" y="2660513"/>
            <a:ext cx="2867187" cy="2789694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57740" y="2510007"/>
            <a:ext cx="2360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EASYTASK</a:t>
            </a:r>
          </a:p>
          <a:p>
            <a:r>
              <a:rPr lang="ko-KR" altLang="en-US" sz="1600" b="0" dirty="0"/>
              <a:t>시간제온라인</a:t>
            </a:r>
            <a:endParaRPr lang="en-US" altLang="ko-KR" sz="1600" dirty="0"/>
          </a:p>
          <a:p>
            <a:r>
              <a:rPr lang="en-US" altLang="ko-KR" sz="1600" b="0" dirty="0"/>
              <a:t>MICRO-</a:t>
            </a:r>
            <a:r>
              <a:rPr lang="ko-KR" altLang="en-US" sz="1600" b="0" dirty="0" err="1"/>
              <a:t>사무서포터매칭</a:t>
            </a:r>
            <a:endParaRPr lang="en-US" altLang="ko-KR" sz="1600" b="0" dirty="0"/>
          </a:p>
          <a:p>
            <a:r>
              <a:rPr lang="en-US" altLang="ko-KR" sz="1600" dirty="0"/>
              <a:t>AI</a:t>
            </a:r>
            <a:r>
              <a:rPr lang="ko-KR" altLang="en-US" sz="1600" dirty="0"/>
              <a:t>플랫폼</a:t>
            </a:r>
            <a:endParaRPr lang="ko-KR" altLang="en-US" sz="1400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1457740" y="4560681"/>
            <a:ext cx="2360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EASYTASK</a:t>
            </a:r>
          </a:p>
          <a:p>
            <a:r>
              <a:rPr lang="ko-KR" altLang="en-US" sz="1600" b="0" dirty="0"/>
              <a:t>시간제온라인</a:t>
            </a:r>
            <a:endParaRPr lang="en-US" altLang="ko-KR" sz="1600" dirty="0"/>
          </a:p>
          <a:p>
            <a:r>
              <a:rPr lang="en-US" altLang="ko-KR" sz="1600" b="0" dirty="0"/>
              <a:t>MICRO-</a:t>
            </a:r>
            <a:r>
              <a:rPr lang="ko-KR" altLang="en-US" sz="1600" b="0" dirty="0" err="1"/>
              <a:t>사무서포터매칭</a:t>
            </a:r>
            <a:endParaRPr lang="en-US" altLang="ko-KR" sz="1600" b="0" dirty="0"/>
          </a:p>
          <a:p>
            <a:r>
              <a:rPr lang="en-US" altLang="ko-KR" sz="1600" dirty="0"/>
              <a:t>AI</a:t>
            </a:r>
            <a:r>
              <a:rPr lang="ko-KR" altLang="en-US" sz="1600" dirty="0"/>
              <a:t>플랫폼</a:t>
            </a:r>
            <a:endParaRPr lang="ko-KR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2682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1. </a:t>
            </a:r>
            <a:r>
              <a:rPr lang="ko-KR" altLang="en-US" sz="3600" dirty="0"/>
              <a:t>문제인식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829155" y="1022892"/>
            <a:ext cx="1051560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1-2. </a:t>
            </a:r>
            <a:r>
              <a:rPr lang="ko-KR" altLang="en-US" dirty="0"/>
              <a:t>제품</a:t>
            </a:r>
            <a:r>
              <a:rPr lang="en-US" altLang="ko-KR" dirty="0"/>
              <a:t>·</a:t>
            </a:r>
            <a:r>
              <a:rPr lang="ko-KR" altLang="en-US" dirty="0"/>
              <a:t>서비스의 목적</a:t>
            </a:r>
            <a:r>
              <a:rPr lang="en-US" altLang="ko-KR" dirty="0"/>
              <a:t>(</a:t>
            </a:r>
            <a:r>
              <a:rPr lang="ko-KR" altLang="en-US" dirty="0"/>
              <a:t>필요성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4842944" y="3019646"/>
            <a:ext cx="2488019" cy="248801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EASYTASK</a:t>
            </a:r>
          </a:p>
          <a:p>
            <a:pPr algn="ctr"/>
            <a:r>
              <a:rPr lang="en-US" altLang="ko-KR" sz="1100" dirty="0">
                <a:hlinkClick r:id="rId2"/>
              </a:rPr>
              <a:t>WWW.EASYTASK.CO.KR</a:t>
            </a:r>
            <a:endParaRPr lang="ko-KR" altLang="en-US" sz="1100" dirty="0"/>
          </a:p>
        </p:txBody>
      </p:sp>
      <p:sp>
        <p:nvSpPr>
          <p:cNvPr id="6" name="도넛 5"/>
          <p:cNvSpPr/>
          <p:nvPr/>
        </p:nvSpPr>
        <p:spPr>
          <a:xfrm>
            <a:off x="3949810" y="2126512"/>
            <a:ext cx="4274289" cy="4274289"/>
          </a:xfrm>
          <a:prstGeom prst="donut">
            <a:avLst>
              <a:gd name="adj" fmla="val 48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3742660" y="2469504"/>
            <a:ext cx="1100284" cy="11002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7330965" y="4914992"/>
            <a:ext cx="1100284" cy="1100284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5" y="2707208"/>
            <a:ext cx="776169" cy="77616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63" y="5083181"/>
            <a:ext cx="1124857" cy="11248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7847" y="2454680"/>
            <a:ext cx="16930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b="1" dirty="0"/>
              <a:t>EASYTASK</a:t>
            </a:r>
          </a:p>
          <a:p>
            <a:pPr algn="r"/>
            <a:r>
              <a:rPr lang="ko-KR" altLang="en-US" sz="1600" dirty="0"/>
              <a:t>효율적인</a:t>
            </a:r>
            <a:endParaRPr lang="en-US" altLang="ko-KR" sz="1600" dirty="0"/>
          </a:p>
          <a:p>
            <a:pPr algn="r"/>
            <a:r>
              <a:rPr lang="ko-KR" altLang="en-US" sz="1600" b="0" dirty="0"/>
              <a:t>비즈니스를 위한</a:t>
            </a:r>
            <a:endParaRPr lang="en-US" altLang="ko-KR" sz="1600" b="0" dirty="0"/>
          </a:p>
          <a:p>
            <a:pPr algn="r"/>
            <a:r>
              <a:rPr lang="ko-KR" altLang="en-US" sz="1600" dirty="0"/>
              <a:t>사무지원서비스</a:t>
            </a:r>
            <a:endParaRPr lang="ko-KR" altLang="en-US" sz="14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62970" y="4969056"/>
            <a:ext cx="16930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EASYTASK</a:t>
            </a:r>
          </a:p>
          <a:p>
            <a:r>
              <a:rPr lang="ko-KR" altLang="en-US" sz="1600" dirty="0"/>
              <a:t>효율적인</a:t>
            </a:r>
            <a:endParaRPr lang="en-US" altLang="ko-KR" sz="1600" dirty="0"/>
          </a:p>
          <a:p>
            <a:r>
              <a:rPr lang="ko-KR" altLang="en-US" sz="1600" b="0" dirty="0"/>
              <a:t>비즈니스를 위한</a:t>
            </a:r>
            <a:endParaRPr lang="en-US" altLang="ko-KR" sz="1600" b="0" dirty="0"/>
          </a:p>
          <a:p>
            <a:r>
              <a:rPr lang="ko-KR" altLang="en-US" sz="1600" dirty="0"/>
              <a:t>사무지원서비스</a:t>
            </a:r>
            <a:endParaRPr lang="ko-KR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924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2. </a:t>
            </a:r>
            <a:r>
              <a:rPr lang="ko-KR" altLang="en-US" sz="3600" dirty="0"/>
              <a:t>실현가능성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829155" y="1022892"/>
            <a:ext cx="1051560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2-1 </a:t>
            </a:r>
            <a:r>
              <a:rPr lang="ko-KR" altLang="en-US" dirty="0"/>
              <a:t>제품</a:t>
            </a:r>
            <a:r>
              <a:rPr lang="en-US" altLang="ko-KR" b="1" dirty="0"/>
              <a:t>·</a:t>
            </a:r>
            <a:r>
              <a:rPr lang="ko-KR" altLang="en-US" dirty="0"/>
              <a:t>서비스의 개발방안</a:t>
            </a:r>
            <a:endParaRPr lang="en-US" altLang="ko-KR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736383" y="2117328"/>
            <a:ext cx="7666240" cy="944807"/>
            <a:chOff x="4216830" y="2874900"/>
            <a:chExt cx="7666240" cy="944807"/>
          </a:xfrm>
        </p:grpSpPr>
        <p:grpSp>
          <p:nvGrpSpPr>
            <p:cNvPr id="13" name="그룹 12"/>
            <p:cNvGrpSpPr/>
            <p:nvPr/>
          </p:nvGrpSpPr>
          <p:grpSpPr>
            <a:xfrm>
              <a:off x="4216830" y="2874900"/>
              <a:ext cx="4198749" cy="944807"/>
              <a:chOff x="4216830" y="2874900"/>
              <a:chExt cx="4198749" cy="944807"/>
            </a:xfrm>
          </p:grpSpPr>
          <p:grpSp>
            <p:nvGrpSpPr>
              <p:cNvPr id="11" name="그룹 10"/>
              <p:cNvGrpSpPr/>
              <p:nvPr/>
            </p:nvGrpSpPr>
            <p:grpSpPr>
              <a:xfrm>
                <a:off x="4216830" y="2874900"/>
                <a:ext cx="4198749" cy="944807"/>
                <a:chOff x="4216830" y="2874900"/>
                <a:chExt cx="4198749" cy="944807"/>
              </a:xfrm>
            </p:grpSpPr>
            <p:sp>
              <p:nvSpPr>
                <p:cNvPr id="9" name="모서리가 둥근 직사각형 8"/>
                <p:cNvSpPr/>
                <p:nvPr/>
              </p:nvSpPr>
              <p:spPr>
                <a:xfrm>
                  <a:off x="4216830" y="2874900"/>
                  <a:ext cx="4198749" cy="944807"/>
                </a:xfrm>
                <a:prstGeom prst="roundRect">
                  <a:avLst>
                    <a:gd name="adj" fmla="val 9260"/>
                  </a:avLst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666790" y="3162638"/>
                  <a:ext cx="24233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ko-KR" dirty="0">
                      <a:solidFill>
                        <a:schemeClr val="accent1"/>
                      </a:solidFill>
                    </a:rPr>
                    <a:t>EASYTASK 2021</a:t>
                  </a:r>
                  <a:endParaRPr lang="ko-KR" alt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4406" y="2962782"/>
                <a:ext cx="856925" cy="856925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683155" y="2885638"/>
              <a:ext cx="31999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실시간 서포터의 도움을 받아</a:t>
              </a:r>
              <a:endParaRPr lang="en-US" altLang="ko-KR" dirty="0"/>
            </a:p>
            <a:p>
              <a:r>
                <a:rPr lang="ko-KR" altLang="en-US" dirty="0"/>
                <a:t>업무의 효율을 높이세요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3736383" y="4426576"/>
            <a:ext cx="7666240" cy="944807"/>
            <a:chOff x="4216830" y="2874900"/>
            <a:chExt cx="7666240" cy="944807"/>
          </a:xfrm>
        </p:grpSpPr>
        <p:grpSp>
          <p:nvGrpSpPr>
            <p:cNvPr id="17" name="그룹 16"/>
            <p:cNvGrpSpPr/>
            <p:nvPr/>
          </p:nvGrpSpPr>
          <p:grpSpPr>
            <a:xfrm>
              <a:off x="4216830" y="2874900"/>
              <a:ext cx="4198749" cy="944807"/>
              <a:chOff x="4216830" y="2874900"/>
              <a:chExt cx="4198749" cy="944807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4216830" y="2874900"/>
                <a:ext cx="4198749" cy="944807"/>
                <a:chOff x="4216830" y="2874900"/>
                <a:chExt cx="4198749" cy="944807"/>
              </a:xfrm>
            </p:grpSpPr>
            <p:sp>
              <p:nvSpPr>
                <p:cNvPr id="21" name="모서리가 둥근 직사각형 20"/>
                <p:cNvSpPr/>
                <p:nvPr/>
              </p:nvSpPr>
              <p:spPr>
                <a:xfrm>
                  <a:off x="4216830" y="2874900"/>
                  <a:ext cx="4198749" cy="944807"/>
                </a:xfrm>
                <a:prstGeom prst="roundRect">
                  <a:avLst>
                    <a:gd name="adj" fmla="val 9260"/>
                  </a:avLst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666790" y="3162638"/>
                  <a:ext cx="24233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ko-KR" dirty="0">
                      <a:solidFill>
                        <a:schemeClr val="accent1"/>
                      </a:solidFill>
                    </a:rPr>
                    <a:t>EASYTASK 2021</a:t>
                  </a:r>
                  <a:endParaRPr lang="ko-KR" alt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pic>
            <p:nvPicPr>
              <p:cNvPr id="20" name="그림 19"/>
              <p:cNvPicPr>
                <a:picLocks noChangeAspect="1"/>
              </p:cNvPicPr>
              <p:nvPr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4406" y="2962782"/>
                <a:ext cx="856925" cy="856925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8683155" y="2885638"/>
              <a:ext cx="3199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실시간 서포터의 도움을 받아</a:t>
              </a:r>
              <a:endParaRPr lang="en-US" altLang="ko-KR" dirty="0"/>
            </a:p>
            <a:p>
              <a:r>
                <a:rPr lang="ko-KR" altLang="en-US" dirty="0"/>
                <a:t>업무의 효율을 높이세요</a:t>
              </a:r>
              <a:r>
                <a:rPr lang="en-US" altLang="ko-KR" dirty="0"/>
                <a:t>.</a:t>
              </a:r>
              <a:endParaRPr lang="ko-KR" altLang="en-US" dirty="0"/>
            </a:p>
            <a:p>
              <a:endParaRPr lang="ko-KR" altLang="en-US" dirty="0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736383" y="3310662"/>
            <a:ext cx="7666240" cy="944807"/>
            <a:chOff x="4216830" y="2874900"/>
            <a:chExt cx="7666240" cy="944807"/>
          </a:xfrm>
        </p:grpSpPr>
        <p:grpSp>
          <p:nvGrpSpPr>
            <p:cNvPr id="24" name="그룹 23"/>
            <p:cNvGrpSpPr/>
            <p:nvPr/>
          </p:nvGrpSpPr>
          <p:grpSpPr>
            <a:xfrm>
              <a:off x="4216830" y="2874900"/>
              <a:ext cx="4198749" cy="944807"/>
              <a:chOff x="4216830" y="2874900"/>
              <a:chExt cx="4198749" cy="944807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4216830" y="2874900"/>
                <a:ext cx="4198749" cy="944807"/>
                <a:chOff x="4216830" y="2874900"/>
                <a:chExt cx="4198749" cy="944807"/>
              </a:xfrm>
            </p:grpSpPr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4216830" y="2874900"/>
                  <a:ext cx="4198749" cy="944807"/>
                </a:xfrm>
                <a:prstGeom prst="roundRect">
                  <a:avLst>
                    <a:gd name="adj" fmla="val 9260"/>
                  </a:avLst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666790" y="3162638"/>
                  <a:ext cx="24233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ko-KR" dirty="0">
                      <a:solidFill>
                        <a:schemeClr val="accent1"/>
                      </a:solidFill>
                    </a:rPr>
                    <a:t>EASYTASK 2021</a:t>
                  </a:r>
                  <a:endParaRPr lang="ko-KR" alt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pic>
            <p:nvPicPr>
              <p:cNvPr id="27" name="그림 26"/>
              <p:cNvPicPr>
                <a:picLocks noChangeAspect="1"/>
              </p:cNvPicPr>
              <p:nvPr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4406" y="2962782"/>
                <a:ext cx="856925" cy="856925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8683155" y="2885638"/>
              <a:ext cx="3199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실시간 서포터의 도움을 받아</a:t>
              </a:r>
              <a:endParaRPr lang="en-US" altLang="ko-KR" dirty="0"/>
            </a:p>
            <a:p>
              <a:r>
                <a:rPr lang="ko-KR" altLang="en-US" dirty="0"/>
                <a:t>업무의 효율을 높이세요</a:t>
              </a:r>
              <a:r>
                <a:rPr lang="en-US" altLang="ko-KR" dirty="0"/>
                <a:t>.</a:t>
              </a:r>
              <a:endParaRPr lang="ko-KR" altLang="en-US" dirty="0"/>
            </a:p>
            <a:p>
              <a:endParaRPr lang="ko-KR" altLang="en-US" dirty="0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3736383" y="5518268"/>
            <a:ext cx="7666240" cy="944807"/>
            <a:chOff x="4216830" y="2874900"/>
            <a:chExt cx="7666240" cy="944807"/>
          </a:xfrm>
        </p:grpSpPr>
        <p:grpSp>
          <p:nvGrpSpPr>
            <p:cNvPr id="45" name="그룹 44"/>
            <p:cNvGrpSpPr/>
            <p:nvPr/>
          </p:nvGrpSpPr>
          <p:grpSpPr>
            <a:xfrm>
              <a:off x="4216830" y="2874900"/>
              <a:ext cx="4198749" cy="944807"/>
              <a:chOff x="4216830" y="2874900"/>
              <a:chExt cx="4198749" cy="944807"/>
            </a:xfrm>
          </p:grpSpPr>
          <p:grpSp>
            <p:nvGrpSpPr>
              <p:cNvPr id="47" name="그룹 46"/>
              <p:cNvGrpSpPr/>
              <p:nvPr/>
            </p:nvGrpSpPr>
            <p:grpSpPr>
              <a:xfrm>
                <a:off x="4216830" y="2874900"/>
                <a:ext cx="4198749" cy="944807"/>
                <a:chOff x="4216830" y="2874900"/>
                <a:chExt cx="4198749" cy="944807"/>
              </a:xfrm>
            </p:grpSpPr>
            <p:sp>
              <p:nvSpPr>
                <p:cNvPr id="49" name="모서리가 둥근 직사각형 48"/>
                <p:cNvSpPr/>
                <p:nvPr/>
              </p:nvSpPr>
              <p:spPr>
                <a:xfrm>
                  <a:off x="4216830" y="2874900"/>
                  <a:ext cx="4198749" cy="944807"/>
                </a:xfrm>
                <a:prstGeom prst="roundRect">
                  <a:avLst>
                    <a:gd name="adj" fmla="val 9260"/>
                  </a:avLst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5666790" y="3162638"/>
                  <a:ext cx="24233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ko-KR" dirty="0">
                      <a:solidFill>
                        <a:schemeClr val="accent1"/>
                      </a:solidFill>
                    </a:rPr>
                    <a:t>EASYTASK 2021</a:t>
                  </a:r>
                  <a:endParaRPr lang="ko-KR" altLang="en-US" dirty="0">
                    <a:solidFill>
                      <a:schemeClr val="accent1"/>
                    </a:solidFill>
                  </a:endParaRPr>
                </a:p>
              </p:txBody>
            </p:sp>
          </p:grpSp>
          <p:pic>
            <p:nvPicPr>
              <p:cNvPr id="48" name="그림 47"/>
              <p:cNvPicPr>
                <a:picLocks noChangeAspect="1"/>
              </p:cNvPicPr>
              <p:nvPr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4406" y="2962782"/>
                <a:ext cx="856925" cy="856925"/>
              </a:xfrm>
              <a:prstGeom prst="rect">
                <a:avLst/>
              </a:prstGeom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8683155" y="2885638"/>
              <a:ext cx="3199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실시간 서포터의 도움을 받아</a:t>
              </a:r>
              <a:endParaRPr lang="en-US" altLang="ko-KR" dirty="0"/>
            </a:p>
            <a:p>
              <a:r>
                <a:rPr lang="ko-KR" altLang="en-US" dirty="0"/>
                <a:t>업무의 효율을 높이세요</a:t>
              </a:r>
              <a:r>
                <a:rPr lang="en-US" altLang="ko-KR" dirty="0"/>
                <a:t>.</a:t>
              </a:r>
              <a:endParaRPr lang="ko-KR" altLang="en-US" dirty="0"/>
            </a:p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509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096000" y="4215539"/>
            <a:ext cx="6096000" cy="264246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3. </a:t>
            </a:r>
            <a:r>
              <a:rPr lang="ko-KR" altLang="en-US" sz="3600" dirty="0"/>
              <a:t>성장전략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829155" y="1022892"/>
            <a:ext cx="1051560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3-1. </a:t>
            </a:r>
            <a:r>
              <a:rPr lang="ko-KR" altLang="en-US" dirty="0"/>
              <a:t>자금소요 및 조달계획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49" y="4522861"/>
            <a:ext cx="842259" cy="8422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4549" y="5365120"/>
            <a:ext cx="1919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90000"/>
                  </a:schemeClr>
                </a:solidFill>
              </a:rPr>
              <a:t>EASYTASK</a:t>
            </a:r>
          </a:p>
          <a:p>
            <a:r>
              <a:rPr lang="ko-KR" altLang="en-US" sz="1400" b="0" dirty="0">
                <a:solidFill>
                  <a:srgbClr val="C7C7C7"/>
                </a:solidFill>
              </a:rPr>
              <a:t>업무가 있으시면</a:t>
            </a:r>
            <a:endParaRPr lang="en-US" altLang="ko-KR" sz="1400" b="0" dirty="0">
              <a:solidFill>
                <a:srgbClr val="C7C7C7"/>
              </a:solidFill>
            </a:endParaRPr>
          </a:p>
          <a:p>
            <a:r>
              <a:rPr lang="ko-KR" altLang="en-US" sz="1400" dirty="0">
                <a:solidFill>
                  <a:srgbClr val="C7C7C7"/>
                </a:solidFill>
              </a:rPr>
              <a:t>원하는 시간과 날짜에</a:t>
            </a:r>
            <a:r>
              <a:rPr lang="en-US" altLang="ko-KR" sz="1400" dirty="0">
                <a:solidFill>
                  <a:srgbClr val="C7C7C7"/>
                </a:solidFill>
              </a:rPr>
              <a:t> </a:t>
            </a:r>
            <a:r>
              <a:rPr lang="ko-KR" altLang="en-US" sz="1400" b="0" dirty="0" err="1">
                <a:solidFill>
                  <a:srgbClr val="C7C7C7"/>
                </a:solidFill>
              </a:rPr>
              <a:t>비대면</a:t>
            </a:r>
            <a:r>
              <a:rPr lang="ko-KR" altLang="en-US" sz="1400" b="0" dirty="0">
                <a:solidFill>
                  <a:srgbClr val="C7C7C7"/>
                </a:solidFill>
              </a:rPr>
              <a:t> 업무가 가능합니다</a:t>
            </a:r>
            <a:r>
              <a:rPr lang="en-US" altLang="ko-KR" sz="1400" b="0" dirty="0">
                <a:solidFill>
                  <a:srgbClr val="C7C7C7"/>
                </a:solidFill>
              </a:rPr>
              <a:t>.</a:t>
            </a:r>
          </a:p>
          <a:p>
            <a:endParaRPr lang="en-US" altLang="ko-KR" sz="1600" b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2497" y="5365120"/>
            <a:ext cx="1919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90000"/>
                  </a:schemeClr>
                </a:solidFill>
              </a:rPr>
              <a:t>EASYTASK</a:t>
            </a:r>
          </a:p>
          <a:p>
            <a:r>
              <a:rPr lang="ko-KR" altLang="en-US" sz="1400" b="0" dirty="0">
                <a:solidFill>
                  <a:srgbClr val="C7C7C7"/>
                </a:solidFill>
              </a:rPr>
              <a:t>업무가 있으시면</a:t>
            </a:r>
            <a:endParaRPr lang="en-US" altLang="ko-KR" sz="1400" b="0" dirty="0">
              <a:solidFill>
                <a:srgbClr val="C7C7C7"/>
              </a:solidFill>
            </a:endParaRPr>
          </a:p>
          <a:p>
            <a:r>
              <a:rPr lang="ko-KR" altLang="en-US" sz="1400" dirty="0">
                <a:solidFill>
                  <a:srgbClr val="C7C7C7"/>
                </a:solidFill>
              </a:rPr>
              <a:t>원하는 시간과 날짜에</a:t>
            </a:r>
            <a:endParaRPr lang="en-US" altLang="ko-KR" sz="1400" dirty="0">
              <a:solidFill>
                <a:srgbClr val="C7C7C7"/>
              </a:solidFill>
            </a:endParaRPr>
          </a:p>
          <a:p>
            <a:r>
              <a:rPr lang="ko-KR" altLang="en-US" sz="1400" b="0" dirty="0" err="1">
                <a:solidFill>
                  <a:srgbClr val="C7C7C7"/>
                </a:solidFill>
              </a:rPr>
              <a:t>비대면</a:t>
            </a:r>
            <a:r>
              <a:rPr lang="ko-KR" altLang="en-US" sz="1400" b="0" dirty="0">
                <a:solidFill>
                  <a:srgbClr val="C7C7C7"/>
                </a:solidFill>
              </a:rPr>
              <a:t> 업무가 가능합니다</a:t>
            </a:r>
            <a:r>
              <a:rPr lang="en-US" altLang="ko-KR" sz="1400" b="0" dirty="0">
                <a:solidFill>
                  <a:srgbClr val="C7C7C7"/>
                </a:solidFill>
              </a:rPr>
              <a:t>.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42" y="4522861"/>
            <a:ext cx="842259" cy="842259"/>
          </a:xfrm>
          <a:prstGeom prst="rect">
            <a:avLst/>
          </a:prstGeom>
        </p:spPr>
      </p:pic>
      <p:cxnSp>
        <p:nvCxnSpPr>
          <p:cNvPr id="12" name="직선 연결선 11"/>
          <p:cNvCxnSpPr/>
          <p:nvPr/>
        </p:nvCxnSpPr>
        <p:spPr>
          <a:xfrm flipH="1">
            <a:off x="418459" y="4231037"/>
            <a:ext cx="528492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61634" y="2890391"/>
            <a:ext cx="3798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EASYTASK 2021</a:t>
            </a:r>
          </a:p>
          <a:p>
            <a:pPr algn="ctr"/>
            <a:r>
              <a:rPr lang="ko-KR" altLang="en-US" sz="1600" b="0" dirty="0"/>
              <a:t>업무가 있으시면</a:t>
            </a:r>
            <a:endParaRPr lang="en-US" altLang="ko-KR" sz="1600" b="0" dirty="0"/>
          </a:p>
          <a:p>
            <a:pPr algn="ctr"/>
            <a:r>
              <a:rPr lang="ko-KR" altLang="en-US" sz="1600" dirty="0"/>
              <a:t>원하는 시간과 날짜에</a:t>
            </a:r>
            <a:endParaRPr lang="en-US" altLang="ko-KR" sz="1600" dirty="0"/>
          </a:p>
          <a:p>
            <a:pPr algn="ctr"/>
            <a:r>
              <a:rPr lang="ko-KR" altLang="en-US" sz="1600" b="0" dirty="0" err="1"/>
              <a:t>비대면</a:t>
            </a:r>
            <a:r>
              <a:rPr lang="ko-KR" altLang="en-US" sz="1600" b="0" dirty="0"/>
              <a:t> 업무가 가능합니다</a:t>
            </a:r>
            <a:r>
              <a:rPr lang="en-US" altLang="ko-KR" sz="1600" b="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1634" y="4826511"/>
            <a:ext cx="37985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EASYTASK 2021</a:t>
            </a:r>
          </a:p>
          <a:p>
            <a:pPr algn="ctr"/>
            <a:r>
              <a:rPr lang="ko-KR" altLang="en-US" sz="1600" b="0" dirty="0"/>
              <a:t>업무가 있으시면</a:t>
            </a:r>
            <a:endParaRPr lang="en-US" altLang="ko-KR" sz="1600" b="0" dirty="0"/>
          </a:p>
          <a:p>
            <a:pPr algn="ctr"/>
            <a:r>
              <a:rPr lang="ko-KR" altLang="en-US" sz="1600" dirty="0"/>
              <a:t>원하는 시간과 날짜에</a:t>
            </a:r>
            <a:endParaRPr lang="en-US" altLang="ko-KR" sz="1600" dirty="0"/>
          </a:p>
          <a:p>
            <a:pPr algn="ctr"/>
            <a:r>
              <a:rPr lang="ko-KR" altLang="en-US" sz="1600" b="0" dirty="0" err="1"/>
              <a:t>비대면</a:t>
            </a:r>
            <a:r>
              <a:rPr lang="ko-KR" altLang="en-US" sz="1600" b="0" dirty="0"/>
              <a:t> 업무가 가능합니다</a:t>
            </a:r>
            <a:r>
              <a:rPr lang="en-US" altLang="ko-KR" sz="1600" b="0" dirty="0"/>
              <a:t>.</a:t>
            </a:r>
          </a:p>
          <a:p>
            <a:pPr algn="ctr"/>
            <a:endParaRPr lang="ko-KR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95597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4432515"/>
            <a:ext cx="12192000" cy="24254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097078" y="311282"/>
            <a:ext cx="5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3. </a:t>
            </a:r>
            <a:r>
              <a:rPr lang="ko-KR" altLang="en-US" sz="3600" dirty="0"/>
              <a:t>성장전략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829155" y="1022892"/>
            <a:ext cx="1051560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5322" y="1267577"/>
            <a:ext cx="1046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3-2. </a:t>
            </a:r>
            <a:r>
              <a:rPr lang="ko-KR" altLang="en-US" dirty="0"/>
              <a:t>시장진입 및 성과 창출 전략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E8A82A0-8FB4-48E6-923C-492E69FA589C}"/>
              </a:ext>
            </a:extLst>
          </p:cNvPr>
          <p:cNvGrpSpPr/>
          <p:nvPr/>
        </p:nvGrpSpPr>
        <p:grpSpPr>
          <a:xfrm>
            <a:off x="1269892" y="2634478"/>
            <a:ext cx="2800350" cy="3161258"/>
            <a:chOff x="1181100" y="2487067"/>
            <a:chExt cx="2800350" cy="3161258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800CA93F-5250-4041-89AF-859BA5B8817D}"/>
                </a:ext>
              </a:extLst>
            </p:cNvPr>
            <p:cNvSpPr/>
            <p:nvPr/>
          </p:nvSpPr>
          <p:spPr>
            <a:xfrm>
              <a:off x="1181100" y="2847975"/>
              <a:ext cx="2800350" cy="28003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B691FFE-B4C7-4E43-8B3B-63F80B802444}"/>
                </a:ext>
              </a:extLst>
            </p:cNvPr>
            <p:cNvSpPr/>
            <p:nvPr/>
          </p:nvSpPr>
          <p:spPr>
            <a:xfrm>
              <a:off x="2134461" y="2487067"/>
              <a:ext cx="887278" cy="887278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59AE8C19-F362-41CE-9B48-97A9AD676A05}"/>
                </a:ext>
              </a:extLst>
            </p:cNvPr>
            <p:cNvCxnSpPr>
              <a:cxnSpLocks/>
            </p:cNvCxnSpPr>
            <p:nvPr/>
          </p:nvCxnSpPr>
          <p:spPr>
            <a:xfrm>
              <a:off x="1612900" y="3911600"/>
              <a:ext cx="193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6EE513-2BEB-4D03-B8F6-0E8F1B6EB318}"/>
                </a:ext>
              </a:extLst>
            </p:cNvPr>
            <p:cNvSpPr txBox="1"/>
            <p:nvPr/>
          </p:nvSpPr>
          <p:spPr>
            <a:xfrm>
              <a:off x="1732439" y="3430527"/>
              <a:ext cx="17222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EASYTASK 01</a:t>
              </a:r>
              <a:endParaRPr lang="ko-KR" altLang="en-US" sz="2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FFDB02-8AC6-415A-8CC3-9E0FE2AF54D5}"/>
                </a:ext>
              </a:extLst>
            </p:cNvPr>
            <p:cNvSpPr txBox="1"/>
            <p:nvPr/>
          </p:nvSpPr>
          <p:spPr>
            <a:xfrm>
              <a:off x="1751803" y="4098834"/>
              <a:ext cx="168347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/>
                <a:t>서포터와 협업하여</a:t>
              </a:r>
              <a:endParaRPr lang="en-US" altLang="ko-KR" sz="1400" dirty="0"/>
            </a:p>
            <a:p>
              <a:pPr algn="ctr"/>
              <a:r>
                <a:rPr lang="ko-KR" altLang="en-US" sz="1400" dirty="0"/>
                <a:t>업무의 효율을</a:t>
              </a:r>
              <a:endParaRPr lang="en-US" altLang="ko-KR" sz="1400" dirty="0"/>
            </a:p>
            <a:p>
              <a:pPr algn="ctr"/>
              <a:r>
                <a:rPr lang="ko-KR" altLang="en-US" sz="1400" dirty="0"/>
                <a:t>높여보세요</a:t>
              </a:r>
              <a:r>
                <a:rPr lang="en-US" altLang="ko-KR" sz="1400" dirty="0"/>
                <a:t>.</a:t>
              </a: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A6733D0-659C-4C2A-8387-A38E9F1B4509}"/>
              </a:ext>
            </a:extLst>
          </p:cNvPr>
          <p:cNvGrpSpPr/>
          <p:nvPr/>
        </p:nvGrpSpPr>
        <p:grpSpPr>
          <a:xfrm>
            <a:off x="3556145" y="2639467"/>
            <a:ext cx="2800350" cy="3161258"/>
            <a:chOff x="1181100" y="2487067"/>
            <a:chExt cx="2800350" cy="3161258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FAF0CCBB-BCB8-4BAF-BF96-07184CDFC510}"/>
                </a:ext>
              </a:extLst>
            </p:cNvPr>
            <p:cNvSpPr/>
            <p:nvPr/>
          </p:nvSpPr>
          <p:spPr>
            <a:xfrm>
              <a:off x="1181100" y="2847975"/>
              <a:ext cx="2800350" cy="2800350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177FB4D7-01E7-4FFA-B71E-64F0B8706CAD}"/>
                </a:ext>
              </a:extLst>
            </p:cNvPr>
            <p:cNvSpPr/>
            <p:nvPr/>
          </p:nvSpPr>
          <p:spPr>
            <a:xfrm>
              <a:off x="2134461" y="2487067"/>
              <a:ext cx="887278" cy="887278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2B95DA1F-E6D9-4BBC-AEAB-46796033D2EE}"/>
                </a:ext>
              </a:extLst>
            </p:cNvPr>
            <p:cNvCxnSpPr>
              <a:cxnSpLocks/>
            </p:cNvCxnSpPr>
            <p:nvPr/>
          </p:nvCxnSpPr>
          <p:spPr>
            <a:xfrm>
              <a:off x="1643929" y="3911600"/>
              <a:ext cx="193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3CC92D3-DD06-4C5C-9F7D-4793D2A73F33}"/>
                </a:ext>
              </a:extLst>
            </p:cNvPr>
            <p:cNvSpPr txBox="1"/>
            <p:nvPr/>
          </p:nvSpPr>
          <p:spPr>
            <a:xfrm>
              <a:off x="1748028" y="3430527"/>
              <a:ext cx="17222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EASYTASK 01</a:t>
              </a:r>
              <a:endParaRPr lang="ko-KR" altLang="en-US" sz="2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C101DC-9AA4-4E6E-9588-132F78588EF3}"/>
                </a:ext>
              </a:extLst>
            </p:cNvPr>
            <p:cNvSpPr txBox="1"/>
            <p:nvPr/>
          </p:nvSpPr>
          <p:spPr>
            <a:xfrm>
              <a:off x="1767392" y="4098834"/>
              <a:ext cx="16834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/>
                <a:t>서포터와 협업하여</a:t>
              </a:r>
              <a:endParaRPr lang="en-US" altLang="ko-KR" sz="1400" dirty="0"/>
            </a:p>
            <a:p>
              <a:pPr algn="ctr"/>
              <a:r>
                <a:rPr lang="ko-KR" altLang="en-US" sz="1400" dirty="0"/>
                <a:t>업무의 효율을</a:t>
              </a:r>
              <a:endParaRPr lang="en-US" altLang="ko-KR" sz="1400" dirty="0"/>
            </a:p>
            <a:p>
              <a:pPr algn="ctr"/>
              <a:r>
                <a:rPr lang="ko-KR" altLang="en-US" sz="1400" dirty="0"/>
                <a:t>높여보세요</a:t>
              </a:r>
              <a:r>
                <a:rPr lang="en-US" altLang="ko-KR" sz="1400" dirty="0"/>
                <a:t>.</a:t>
              </a:r>
            </a:p>
            <a:p>
              <a:pPr algn="ctr"/>
              <a:endParaRPr lang="ko-KR" altLang="en-US" sz="1200" dirty="0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5460436-CA29-45B3-A480-222653E5D824}"/>
              </a:ext>
            </a:extLst>
          </p:cNvPr>
          <p:cNvGrpSpPr/>
          <p:nvPr/>
        </p:nvGrpSpPr>
        <p:grpSpPr>
          <a:xfrm>
            <a:off x="5850234" y="2639467"/>
            <a:ext cx="2800350" cy="3161258"/>
            <a:chOff x="1181100" y="2487067"/>
            <a:chExt cx="2800350" cy="3161258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6A0E8D40-DD79-4E17-8C35-EC10E622F144}"/>
                </a:ext>
              </a:extLst>
            </p:cNvPr>
            <p:cNvSpPr/>
            <p:nvPr/>
          </p:nvSpPr>
          <p:spPr>
            <a:xfrm>
              <a:off x="1181100" y="2847975"/>
              <a:ext cx="2800350" cy="28003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42515DFD-6207-499C-A9AD-E2A42C8111DD}"/>
                </a:ext>
              </a:extLst>
            </p:cNvPr>
            <p:cNvSpPr/>
            <p:nvPr/>
          </p:nvSpPr>
          <p:spPr>
            <a:xfrm>
              <a:off x="2134461" y="2487067"/>
              <a:ext cx="887278" cy="887278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612EABEE-D93C-4FCA-9E83-4A7A1CBD163D}"/>
                </a:ext>
              </a:extLst>
            </p:cNvPr>
            <p:cNvCxnSpPr>
              <a:cxnSpLocks/>
            </p:cNvCxnSpPr>
            <p:nvPr/>
          </p:nvCxnSpPr>
          <p:spPr>
            <a:xfrm>
              <a:off x="1591675" y="3911600"/>
              <a:ext cx="193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97D237E-4EEB-44C8-BB77-CE628B4DC4FB}"/>
                </a:ext>
              </a:extLst>
            </p:cNvPr>
            <p:cNvSpPr txBox="1"/>
            <p:nvPr/>
          </p:nvSpPr>
          <p:spPr>
            <a:xfrm>
              <a:off x="1695774" y="3430527"/>
              <a:ext cx="17222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EASYTASK 01</a:t>
              </a:r>
              <a:endParaRPr lang="ko-KR" altLang="en-US" sz="20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0A06DEE-911E-4536-A619-8AA39EA21711}"/>
                </a:ext>
              </a:extLst>
            </p:cNvPr>
            <p:cNvSpPr txBox="1"/>
            <p:nvPr/>
          </p:nvSpPr>
          <p:spPr>
            <a:xfrm>
              <a:off x="1715138" y="4098834"/>
              <a:ext cx="16834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/>
                <a:t>서포터와 협업하여</a:t>
              </a:r>
              <a:endParaRPr lang="en-US" altLang="ko-KR" sz="1400" dirty="0"/>
            </a:p>
            <a:p>
              <a:pPr algn="ctr"/>
              <a:r>
                <a:rPr lang="ko-KR" altLang="en-US" sz="1400" dirty="0"/>
                <a:t>업무의 효율을</a:t>
              </a:r>
              <a:endParaRPr lang="en-US" altLang="ko-KR" sz="1400" dirty="0"/>
            </a:p>
            <a:p>
              <a:pPr algn="ctr"/>
              <a:r>
                <a:rPr lang="ko-KR" altLang="en-US" sz="1400" dirty="0"/>
                <a:t>높여보세요</a:t>
              </a:r>
              <a:r>
                <a:rPr lang="en-US" altLang="ko-KR" sz="1200" dirty="0"/>
                <a:t>.</a:t>
              </a:r>
            </a:p>
            <a:p>
              <a:pPr algn="ctr"/>
              <a:endParaRPr lang="ko-KR" altLang="en-US" sz="1200" dirty="0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22DCD02C-69E8-4462-9B96-D52BED4A23DC}"/>
              </a:ext>
            </a:extLst>
          </p:cNvPr>
          <p:cNvGrpSpPr/>
          <p:nvPr/>
        </p:nvGrpSpPr>
        <p:grpSpPr>
          <a:xfrm>
            <a:off x="8144323" y="2634478"/>
            <a:ext cx="2800350" cy="3161258"/>
            <a:chOff x="1181100" y="2487067"/>
            <a:chExt cx="2800350" cy="3161257"/>
          </a:xfrm>
        </p:grpSpPr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26CCC140-0808-474C-A0EF-FF5436B5C1CA}"/>
                </a:ext>
              </a:extLst>
            </p:cNvPr>
            <p:cNvSpPr/>
            <p:nvPr/>
          </p:nvSpPr>
          <p:spPr>
            <a:xfrm>
              <a:off x="1181100" y="2847975"/>
              <a:ext cx="2800350" cy="280034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5E06788F-757A-45EF-BE25-2A0A2D4FB153}"/>
                </a:ext>
              </a:extLst>
            </p:cNvPr>
            <p:cNvSpPr/>
            <p:nvPr/>
          </p:nvSpPr>
          <p:spPr>
            <a:xfrm>
              <a:off x="2134461" y="2487067"/>
              <a:ext cx="887278" cy="887278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8FEF908D-8057-4406-B795-D4035FB800D8}"/>
                </a:ext>
              </a:extLst>
            </p:cNvPr>
            <p:cNvCxnSpPr>
              <a:cxnSpLocks/>
            </p:cNvCxnSpPr>
            <p:nvPr/>
          </p:nvCxnSpPr>
          <p:spPr>
            <a:xfrm>
              <a:off x="1643929" y="3911600"/>
              <a:ext cx="193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19FF73E-4C1D-4EAE-AEB5-CF8EAA53D1BF}"/>
                </a:ext>
              </a:extLst>
            </p:cNvPr>
            <p:cNvSpPr txBox="1"/>
            <p:nvPr/>
          </p:nvSpPr>
          <p:spPr>
            <a:xfrm>
              <a:off x="1748028" y="3430527"/>
              <a:ext cx="17222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EASYTASK 01</a:t>
              </a:r>
              <a:endParaRPr lang="ko-KR" altLang="en-US" sz="20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0F03750-C57C-4FF1-954B-080FD1074750}"/>
                </a:ext>
              </a:extLst>
            </p:cNvPr>
            <p:cNvSpPr txBox="1"/>
            <p:nvPr/>
          </p:nvSpPr>
          <p:spPr>
            <a:xfrm>
              <a:off x="1767392" y="4098834"/>
              <a:ext cx="168347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/>
                <a:t>서포터와 협업하여</a:t>
              </a:r>
              <a:endParaRPr lang="en-US" altLang="ko-KR" sz="1400" dirty="0"/>
            </a:p>
            <a:p>
              <a:pPr algn="ctr"/>
              <a:r>
                <a:rPr lang="ko-KR" altLang="en-US" sz="1400" dirty="0"/>
                <a:t>업무의 효율을</a:t>
              </a:r>
              <a:endParaRPr lang="en-US" altLang="ko-KR" sz="1400" dirty="0"/>
            </a:p>
            <a:p>
              <a:pPr algn="ctr"/>
              <a:r>
                <a:rPr lang="ko-KR" altLang="en-US" sz="1400" dirty="0"/>
                <a:t>높여보세요</a:t>
              </a:r>
              <a:r>
                <a:rPr lang="en-US" altLang="ko-KR" sz="1400" dirty="0"/>
                <a:t>.</a:t>
              </a:r>
            </a:p>
          </p:txBody>
        </p:sp>
      </p:grpSp>
      <p:pic>
        <p:nvPicPr>
          <p:cNvPr id="51" name="그림 50">
            <a:extLst>
              <a:ext uri="{FF2B5EF4-FFF2-40B4-BE49-F238E27FC236}">
                <a16:creationId xmlns:a16="http://schemas.microsoft.com/office/drawing/2014/main" id="{6DF6C3FB-BADC-4C4A-BBB3-CC1810E0A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9" y="2762683"/>
            <a:ext cx="765678" cy="765678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4CD0E58E-38B4-4009-BF91-C710D3AC4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86" y="2707828"/>
            <a:ext cx="797117" cy="797117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F2AE25FE-E6D8-4AAD-8E6F-FD61459EA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89" y="2718133"/>
            <a:ext cx="834834" cy="834834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7CEF754C-7924-49E0-B7C7-6042DDF455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766" y="2803726"/>
            <a:ext cx="625274" cy="6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07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회색조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547</Words>
  <Application>Microsoft Office PowerPoint</Application>
  <PresentationFormat>와이드스크린</PresentationFormat>
  <Paragraphs>204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HY헤드라인M</vt:lpstr>
      <vt:lpstr>Noto Sans CJK KR Regular</vt:lpstr>
      <vt:lpstr>Sandoll 삼립호빵체 TTF Basic</vt:lpstr>
      <vt:lpstr>맑은 고딕</vt:lpstr>
      <vt:lpstr>제주고딕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 aw</dc:creator>
  <cp:lastModifiedBy>전 혜진</cp:lastModifiedBy>
  <cp:revision>23</cp:revision>
  <dcterms:created xsi:type="dcterms:W3CDTF">2021-03-30T01:57:08Z</dcterms:created>
  <dcterms:modified xsi:type="dcterms:W3CDTF">2021-03-31T06:19:54Z</dcterms:modified>
</cp:coreProperties>
</file>